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8" r:id="rId1"/>
    <p:sldMasterId id="2147483766" r:id="rId2"/>
    <p:sldMasterId id="2147483754" r:id="rId3"/>
    <p:sldMasterId id="2147483742" r:id="rId4"/>
    <p:sldMasterId id="2147483730" r:id="rId5"/>
  </p:sldMasterIdLst>
  <p:notesMasterIdLst>
    <p:notesMasterId r:id="rId49"/>
  </p:notesMasterIdLst>
  <p:handoutMasterIdLst>
    <p:handoutMasterId r:id="rId50"/>
  </p:handoutMasterIdLst>
  <p:sldIdLst>
    <p:sldId id="441" r:id="rId6"/>
    <p:sldId id="445" r:id="rId7"/>
    <p:sldId id="291" r:id="rId8"/>
    <p:sldId id="383" r:id="rId9"/>
    <p:sldId id="367" r:id="rId10"/>
    <p:sldId id="413" r:id="rId11"/>
    <p:sldId id="414" r:id="rId12"/>
    <p:sldId id="369" r:id="rId13"/>
    <p:sldId id="374" r:id="rId14"/>
    <p:sldId id="415" r:id="rId15"/>
    <p:sldId id="372" r:id="rId16"/>
    <p:sldId id="389" r:id="rId17"/>
    <p:sldId id="391" r:id="rId18"/>
    <p:sldId id="392" r:id="rId19"/>
    <p:sldId id="434" r:id="rId20"/>
    <p:sldId id="393" r:id="rId21"/>
    <p:sldId id="394" r:id="rId22"/>
    <p:sldId id="395" r:id="rId23"/>
    <p:sldId id="373" r:id="rId24"/>
    <p:sldId id="377" r:id="rId25"/>
    <p:sldId id="437" r:id="rId26"/>
    <p:sldId id="438" r:id="rId27"/>
    <p:sldId id="378" r:id="rId28"/>
    <p:sldId id="379" r:id="rId29"/>
    <p:sldId id="421" r:id="rId30"/>
    <p:sldId id="380" r:id="rId31"/>
    <p:sldId id="384" r:id="rId32"/>
    <p:sldId id="443" r:id="rId33"/>
    <p:sldId id="444" r:id="rId34"/>
    <p:sldId id="420" r:id="rId35"/>
    <p:sldId id="385" r:id="rId36"/>
    <p:sldId id="446" r:id="rId37"/>
    <p:sldId id="447" r:id="rId38"/>
    <p:sldId id="448" r:id="rId39"/>
    <p:sldId id="449" r:id="rId40"/>
    <p:sldId id="450" r:id="rId41"/>
    <p:sldId id="451" r:id="rId42"/>
    <p:sldId id="452" r:id="rId43"/>
    <p:sldId id="453" r:id="rId44"/>
    <p:sldId id="454" r:id="rId45"/>
    <p:sldId id="455" r:id="rId46"/>
    <p:sldId id="388" r:id="rId47"/>
    <p:sldId id="440" r:id="rId48"/>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CADC6-DA08-E6D3-1473-F17C0B755E7F}" v="621" dt="2021-11-23T08:01:21.852"/>
  </p1510:revLst>
</p1510:revInfo>
</file>

<file path=ppt/tableStyles.xml><?xml version="1.0" encoding="utf-8"?>
<a:tblStyleLst xmlns:a="http://schemas.openxmlformats.org/drawingml/2006/main" def="{69012ECD-51FC-41F1-AA8D-1B2483CD663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94607" autoAdjust="0"/>
  </p:normalViewPr>
  <p:slideViewPr>
    <p:cSldViewPr snapToGrid="0">
      <p:cViewPr varScale="1">
        <p:scale>
          <a:sx n="84" d="100"/>
          <a:sy n="84" d="100"/>
        </p:scale>
        <p:origin x="682" y="8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89B75-E9E5-43A2-AAE8-90ABCC7D833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E14586E-F659-4912-BFA5-E0352E4B4BCB}">
      <dgm:prSet phldrT="[Κείμενο]"/>
      <dgm:spPr/>
      <dgm:t>
        <a:bodyPr/>
        <a:lstStyle/>
        <a:p>
          <a:r>
            <a:rPr lang="en-US" dirty="0"/>
            <a:t>Data Cube</a:t>
          </a:r>
        </a:p>
      </dgm:t>
    </dgm:pt>
    <dgm:pt modelId="{88F3D718-FA32-497C-AEA1-6A37D85D485C}" type="parTrans" cxnId="{DA47697E-EA74-4C6C-A49D-BA200B9784C4}">
      <dgm:prSet/>
      <dgm:spPr/>
      <dgm:t>
        <a:bodyPr/>
        <a:lstStyle/>
        <a:p>
          <a:endParaRPr lang="en-US"/>
        </a:p>
      </dgm:t>
    </dgm:pt>
    <dgm:pt modelId="{E24FB835-5622-4A46-9394-587FFE84CE36}" type="sibTrans" cxnId="{DA47697E-EA74-4C6C-A49D-BA200B9784C4}">
      <dgm:prSet/>
      <dgm:spPr/>
      <dgm:t>
        <a:bodyPr/>
        <a:lstStyle/>
        <a:p>
          <a:endParaRPr lang="en-US"/>
        </a:p>
      </dgm:t>
    </dgm:pt>
    <dgm:pt modelId="{E0E09634-F1A9-4A07-8929-65F3BC6BBCE1}">
      <dgm:prSet phldrT="[Κείμενο]"/>
      <dgm:spPr/>
      <dgm:t>
        <a:bodyPr/>
        <a:lstStyle/>
        <a:p>
          <a:r>
            <a:rPr lang="en-US" dirty="0"/>
            <a:t>As an installed module (e.g. Open Data Cube) </a:t>
          </a:r>
        </a:p>
      </dgm:t>
    </dgm:pt>
    <dgm:pt modelId="{51D05CFE-A8E2-4783-BEE0-F762AF9C6EC9}" type="parTrans" cxnId="{59A6564E-6D48-491E-8208-EED91838BA95}">
      <dgm:prSet/>
      <dgm:spPr/>
      <dgm:t>
        <a:bodyPr/>
        <a:lstStyle/>
        <a:p>
          <a:endParaRPr lang="en-US"/>
        </a:p>
      </dgm:t>
    </dgm:pt>
    <dgm:pt modelId="{589005BF-F344-4494-B2BC-40A19953DC25}" type="sibTrans" cxnId="{59A6564E-6D48-491E-8208-EED91838BA95}">
      <dgm:prSet/>
      <dgm:spPr/>
      <dgm:t>
        <a:bodyPr/>
        <a:lstStyle/>
        <a:p>
          <a:endParaRPr lang="en-US"/>
        </a:p>
      </dgm:t>
    </dgm:pt>
    <dgm:pt modelId="{9940D591-D1A6-48A4-B317-E404E3D1BEFC}">
      <dgm:prSet phldrT="[Κείμενο]"/>
      <dgm:spPr/>
      <dgm:t>
        <a:bodyPr/>
        <a:lstStyle/>
        <a:p>
          <a:r>
            <a:rPr lang="en-US" dirty="0"/>
            <a:t>As a service  (e.g. Mundi DIAS)</a:t>
          </a:r>
        </a:p>
      </dgm:t>
    </dgm:pt>
    <dgm:pt modelId="{567C4E36-FF60-4354-8501-9651C171332B}" type="parTrans" cxnId="{2BB148D3-3DF5-4FE0-B1AB-1DA5B7E755B5}">
      <dgm:prSet/>
      <dgm:spPr/>
      <dgm:t>
        <a:bodyPr/>
        <a:lstStyle/>
        <a:p>
          <a:endParaRPr lang="en-US"/>
        </a:p>
      </dgm:t>
    </dgm:pt>
    <dgm:pt modelId="{8D6CE5FD-D8C5-4D88-A712-D698E767AE91}" type="sibTrans" cxnId="{2BB148D3-3DF5-4FE0-B1AB-1DA5B7E755B5}">
      <dgm:prSet/>
      <dgm:spPr/>
      <dgm:t>
        <a:bodyPr/>
        <a:lstStyle/>
        <a:p>
          <a:endParaRPr lang="en-US"/>
        </a:p>
      </dgm:t>
    </dgm:pt>
    <dgm:pt modelId="{C29CAE05-1130-4833-8B66-C8EA3F0CFBBA}" type="pres">
      <dgm:prSet presAssocID="{E5E89B75-E9E5-43A2-AAE8-90ABCC7D833E}" presName="Name0" presStyleCnt="0">
        <dgm:presLayoutVars>
          <dgm:chPref val="1"/>
          <dgm:dir/>
          <dgm:animOne val="branch"/>
          <dgm:animLvl val="lvl"/>
          <dgm:resizeHandles val="exact"/>
        </dgm:presLayoutVars>
      </dgm:prSet>
      <dgm:spPr/>
      <dgm:t>
        <a:bodyPr/>
        <a:lstStyle/>
        <a:p>
          <a:endParaRPr lang="en-US"/>
        </a:p>
      </dgm:t>
    </dgm:pt>
    <dgm:pt modelId="{EB9F7A81-B2A1-48F4-9420-70FF8AB3CF20}" type="pres">
      <dgm:prSet presAssocID="{4E14586E-F659-4912-BFA5-E0352E4B4BCB}" presName="root1" presStyleCnt="0"/>
      <dgm:spPr/>
    </dgm:pt>
    <dgm:pt modelId="{AABD6A21-E1D5-40D4-A08D-68D7272EF1DB}" type="pres">
      <dgm:prSet presAssocID="{4E14586E-F659-4912-BFA5-E0352E4B4BCB}" presName="LevelOneTextNode" presStyleLbl="node0" presStyleIdx="0" presStyleCnt="1" custScaleY="75329">
        <dgm:presLayoutVars>
          <dgm:chPref val="3"/>
        </dgm:presLayoutVars>
      </dgm:prSet>
      <dgm:spPr/>
      <dgm:t>
        <a:bodyPr/>
        <a:lstStyle/>
        <a:p>
          <a:endParaRPr lang="en-US"/>
        </a:p>
      </dgm:t>
    </dgm:pt>
    <dgm:pt modelId="{7C941781-B318-4069-9377-B7A349035505}" type="pres">
      <dgm:prSet presAssocID="{4E14586E-F659-4912-BFA5-E0352E4B4BCB}" presName="level2hierChild" presStyleCnt="0"/>
      <dgm:spPr/>
    </dgm:pt>
    <dgm:pt modelId="{A3DECFAC-D8CE-40B4-981A-AC4FF309A88B}" type="pres">
      <dgm:prSet presAssocID="{51D05CFE-A8E2-4783-BEE0-F762AF9C6EC9}" presName="conn2-1" presStyleLbl="parChTrans1D2" presStyleIdx="0" presStyleCnt="2"/>
      <dgm:spPr/>
      <dgm:t>
        <a:bodyPr/>
        <a:lstStyle/>
        <a:p>
          <a:endParaRPr lang="en-US"/>
        </a:p>
      </dgm:t>
    </dgm:pt>
    <dgm:pt modelId="{7FCADA39-D656-4994-B13C-54537050996A}" type="pres">
      <dgm:prSet presAssocID="{51D05CFE-A8E2-4783-BEE0-F762AF9C6EC9}" presName="connTx" presStyleLbl="parChTrans1D2" presStyleIdx="0" presStyleCnt="2"/>
      <dgm:spPr/>
      <dgm:t>
        <a:bodyPr/>
        <a:lstStyle/>
        <a:p>
          <a:endParaRPr lang="en-US"/>
        </a:p>
      </dgm:t>
    </dgm:pt>
    <dgm:pt modelId="{155243E7-B898-4AC5-88DD-1A9A0C80F5F6}" type="pres">
      <dgm:prSet presAssocID="{E0E09634-F1A9-4A07-8929-65F3BC6BBCE1}" presName="root2" presStyleCnt="0"/>
      <dgm:spPr/>
    </dgm:pt>
    <dgm:pt modelId="{8C9C5A1D-D480-4E37-94F4-F843905C5FA7}" type="pres">
      <dgm:prSet presAssocID="{E0E09634-F1A9-4A07-8929-65F3BC6BBCE1}" presName="LevelTwoTextNode" presStyleLbl="node2" presStyleIdx="0" presStyleCnt="2" custScaleX="199520">
        <dgm:presLayoutVars>
          <dgm:chPref val="3"/>
        </dgm:presLayoutVars>
      </dgm:prSet>
      <dgm:spPr/>
      <dgm:t>
        <a:bodyPr/>
        <a:lstStyle/>
        <a:p>
          <a:endParaRPr lang="en-US"/>
        </a:p>
      </dgm:t>
    </dgm:pt>
    <dgm:pt modelId="{DCB8837F-65C8-4DB1-AEF1-C49F176959DC}" type="pres">
      <dgm:prSet presAssocID="{E0E09634-F1A9-4A07-8929-65F3BC6BBCE1}" presName="level3hierChild" presStyleCnt="0"/>
      <dgm:spPr/>
    </dgm:pt>
    <dgm:pt modelId="{159CA7D4-E5EC-4A7D-A126-F755CD97DE32}" type="pres">
      <dgm:prSet presAssocID="{567C4E36-FF60-4354-8501-9651C171332B}" presName="conn2-1" presStyleLbl="parChTrans1D2" presStyleIdx="1" presStyleCnt="2"/>
      <dgm:spPr/>
      <dgm:t>
        <a:bodyPr/>
        <a:lstStyle/>
        <a:p>
          <a:endParaRPr lang="en-US"/>
        </a:p>
      </dgm:t>
    </dgm:pt>
    <dgm:pt modelId="{5C7F86AA-2B79-41F1-82A2-AB7DE084F5A9}" type="pres">
      <dgm:prSet presAssocID="{567C4E36-FF60-4354-8501-9651C171332B}" presName="connTx" presStyleLbl="parChTrans1D2" presStyleIdx="1" presStyleCnt="2"/>
      <dgm:spPr/>
      <dgm:t>
        <a:bodyPr/>
        <a:lstStyle/>
        <a:p>
          <a:endParaRPr lang="en-US"/>
        </a:p>
      </dgm:t>
    </dgm:pt>
    <dgm:pt modelId="{4123A21D-B0AB-49D6-AF2B-51536FF46A52}" type="pres">
      <dgm:prSet presAssocID="{9940D591-D1A6-48A4-B317-E404E3D1BEFC}" presName="root2" presStyleCnt="0"/>
      <dgm:spPr/>
    </dgm:pt>
    <dgm:pt modelId="{4ABBAA55-892A-4D76-86C1-CB28005FE4B9}" type="pres">
      <dgm:prSet presAssocID="{9940D591-D1A6-48A4-B317-E404E3D1BEFC}" presName="LevelTwoTextNode" presStyleLbl="node2" presStyleIdx="1" presStyleCnt="2" custScaleX="192474">
        <dgm:presLayoutVars>
          <dgm:chPref val="3"/>
        </dgm:presLayoutVars>
      </dgm:prSet>
      <dgm:spPr/>
      <dgm:t>
        <a:bodyPr/>
        <a:lstStyle/>
        <a:p>
          <a:endParaRPr lang="en-US"/>
        </a:p>
      </dgm:t>
    </dgm:pt>
    <dgm:pt modelId="{8B9E8731-4065-4382-A020-939BC2F6DE6F}" type="pres">
      <dgm:prSet presAssocID="{9940D591-D1A6-48A4-B317-E404E3D1BEFC}" presName="level3hierChild" presStyleCnt="0"/>
      <dgm:spPr/>
    </dgm:pt>
  </dgm:ptLst>
  <dgm:cxnLst>
    <dgm:cxn modelId="{2BB148D3-3DF5-4FE0-B1AB-1DA5B7E755B5}" srcId="{4E14586E-F659-4912-BFA5-E0352E4B4BCB}" destId="{9940D591-D1A6-48A4-B317-E404E3D1BEFC}" srcOrd="1" destOrd="0" parTransId="{567C4E36-FF60-4354-8501-9651C171332B}" sibTransId="{8D6CE5FD-D8C5-4D88-A712-D698E767AE91}"/>
    <dgm:cxn modelId="{DA47697E-EA74-4C6C-A49D-BA200B9784C4}" srcId="{E5E89B75-E9E5-43A2-AAE8-90ABCC7D833E}" destId="{4E14586E-F659-4912-BFA5-E0352E4B4BCB}" srcOrd="0" destOrd="0" parTransId="{88F3D718-FA32-497C-AEA1-6A37D85D485C}" sibTransId="{E24FB835-5622-4A46-9394-587FFE84CE36}"/>
    <dgm:cxn modelId="{A0F87AEF-2117-4FB6-84C6-573BFEADFF61}" type="presOf" srcId="{E5E89B75-E9E5-43A2-AAE8-90ABCC7D833E}" destId="{C29CAE05-1130-4833-8B66-C8EA3F0CFBBA}" srcOrd="0" destOrd="0" presId="urn:microsoft.com/office/officeart/2008/layout/HorizontalMultiLevelHierarchy"/>
    <dgm:cxn modelId="{6727AF7F-53DC-4D14-BAC1-5E5AEDEF5EFB}" type="presOf" srcId="{567C4E36-FF60-4354-8501-9651C171332B}" destId="{159CA7D4-E5EC-4A7D-A126-F755CD97DE32}" srcOrd="0" destOrd="0" presId="urn:microsoft.com/office/officeart/2008/layout/HorizontalMultiLevelHierarchy"/>
    <dgm:cxn modelId="{D00B1CE8-065E-4405-9FE5-BC5F532C8390}" type="presOf" srcId="{E0E09634-F1A9-4A07-8929-65F3BC6BBCE1}" destId="{8C9C5A1D-D480-4E37-94F4-F843905C5FA7}" srcOrd="0" destOrd="0" presId="urn:microsoft.com/office/officeart/2008/layout/HorizontalMultiLevelHierarchy"/>
    <dgm:cxn modelId="{5DAF953C-C158-43E4-A1A4-22F05491DEF6}" type="presOf" srcId="{51D05CFE-A8E2-4783-BEE0-F762AF9C6EC9}" destId="{7FCADA39-D656-4994-B13C-54537050996A}" srcOrd="1" destOrd="0" presId="urn:microsoft.com/office/officeart/2008/layout/HorizontalMultiLevelHierarchy"/>
    <dgm:cxn modelId="{3CB295AE-3BD0-4090-AD4A-BB9298A73D6F}" type="presOf" srcId="{9940D591-D1A6-48A4-B317-E404E3D1BEFC}" destId="{4ABBAA55-892A-4D76-86C1-CB28005FE4B9}" srcOrd="0" destOrd="0" presId="urn:microsoft.com/office/officeart/2008/layout/HorizontalMultiLevelHierarchy"/>
    <dgm:cxn modelId="{6B8C8B00-AEF2-44CC-B4F2-06EB432D5542}" type="presOf" srcId="{51D05CFE-A8E2-4783-BEE0-F762AF9C6EC9}" destId="{A3DECFAC-D8CE-40B4-981A-AC4FF309A88B}" srcOrd="0" destOrd="0" presId="urn:microsoft.com/office/officeart/2008/layout/HorizontalMultiLevelHierarchy"/>
    <dgm:cxn modelId="{59A6564E-6D48-491E-8208-EED91838BA95}" srcId="{4E14586E-F659-4912-BFA5-E0352E4B4BCB}" destId="{E0E09634-F1A9-4A07-8929-65F3BC6BBCE1}" srcOrd="0" destOrd="0" parTransId="{51D05CFE-A8E2-4783-BEE0-F762AF9C6EC9}" sibTransId="{589005BF-F344-4494-B2BC-40A19953DC25}"/>
    <dgm:cxn modelId="{FC29119C-0127-40BD-99C2-73D81410E70A}" type="presOf" srcId="{567C4E36-FF60-4354-8501-9651C171332B}" destId="{5C7F86AA-2B79-41F1-82A2-AB7DE084F5A9}" srcOrd="1" destOrd="0" presId="urn:microsoft.com/office/officeart/2008/layout/HorizontalMultiLevelHierarchy"/>
    <dgm:cxn modelId="{5E1020E7-6FBC-452B-827C-2B99B2FDBC97}" type="presOf" srcId="{4E14586E-F659-4912-BFA5-E0352E4B4BCB}" destId="{AABD6A21-E1D5-40D4-A08D-68D7272EF1DB}" srcOrd="0" destOrd="0" presId="urn:microsoft.com/office/officeart/2008/layout/HorizontalMultiLevelHierarchy"/>
    <dgm:cxn modelId="{EE90F66F-830E-44DE-88B5-627735C559A8}" type="presParOf" srcId="{C29CAE05-1130-4833-8B66-C8EA3F0CFBBA}" destId="{EB9F7A81-B2A1-48F4-9420-70FF8AB3CF20}" srcOrd="0" destOrd="0" presId="urn:microsoft.com/office/officeart/2008/layout/HorizontalMultiLevelHierarchy"/>
    <dgm:cxn modelId="{6C1BD2C0-0827-4E64-B3D3-EA1FA234EEEC}" type="presParOf" srcId="{EB9F7A81-B2A1-48F4-9420-70FF8AB3CF20}" destId="{AABD6A21-E1D5-40D4-A08D-68D7272EF1DB}" srcOrd="0" destOrd="0" presId="urn:microsoft.com/office/officeart/2008/layout/HorizontalMultiLevelHierarchy"/>
    <dgm:cxn modelId="{AD8E3511-7F22-4A6C-B24D-CC83F9AC6E94}" type="presParOf" srcId="{EB9F7A81-B2A1-48F4-9420-70FF8AB3CF20}" destId="{7C941781-B318-4069-9377-B7A349035505}" srcOrd="1" destOrd="0" presId="urn:microsoft.com/office/officeart/2008/layout/HorizontalMultiLevelHierarchy"/>
    <dgm:cxn modelId="{F2069890-DE16-41D3-9081-D2C28B89520F}" type="presParOf" srcId="{7C941781-B318-4069-9377-B7A349035505}" destId="{A3DECFAC-D8CE-40B4-981A-AC4FF309A88B}" srcOrd="0" destOrd="0" presId="urn:microsoft.com/office/officeart/2008/layout/HorizontalMultiLevelHierarchy"/>
    <dgm:cxn modelId="{CCC14B9E-1675-4B3B-9109-919A6C64BFD4}" type="presParOf" srcId="{A3DECFAC-D8CE-40B4-981A-AC4FF309A88B}" destId="{7FCADA39-D656-4994-B13C-54537050996A}" srcOrd="0" destOrd="0" presId="urn:microsoft.com/office/officeart/2008/layout/HorizontalMultiLevelHierarchy"/>
    <dgm:cxn modelId="{C8412972-5CDB-407C-9004-CB7673C5BEC6}" type="presParOf" srcId="{7C941781-B318-4069-9377-B7A349035505}" destId="{155243E7-B898-4AC5-88DD-1A9A0C80F5F6}" srcOrd="1" destOrd="0" presId="urn:microsoft.com/office/officeart/2008/layout/HorizontalMultiLevelHierarchy"/>
    <dgm:cxn modelId="{9B305AAE-0544-485E-9591-DE2686A0FF7E}" type="presParOf" srcId="{155243E7-B898-4AC5-88DD-1A9A0C80F5F6}" destId="{8C9C5A1D-D480-4E37-94F4-F843905C5FA7}" srcOrd="0" destOrd="0" presId="urn:microsoft.com/office/officeart/2008/layout/HorizontalMultiLevelHierarchy"/>
    <dgm:cxn modelId="{30E87955-271B-448C-AB9E-B85EE6EE7A45}" type="presParOf" srcId="{155243E7-B898-4AC5-88DD-1A9A0C80F5F6}" destId="{DCB8837F-65C8-4DB1-AEF1-C49F176959DC}" srcOrd="1" destOrd="0" presId="urn:microsoft.com/office/officeart/2008/layout/HorizontalMultiLevelHierarchy"/>
    <dgm:cxn modelId="{30DFAFDD-4262-4D59-9528-B59450BAAC63}" type="presParOf" srcId="{7C941781-B318-4069-9377-B7A349035505}" destId="{159CA7D4-E5EC-4A7D-A126-F755CD97DE32}" srcOrd="2" destOrd="0" presId="urn:microsoft.com/office/officeart/2008/layout/HorizontalMultiLevelHierarchy"/>
    <dgm:cxn modelId="{67A5D7AB-9E6E-42F7-85E0-C81EB263B8B5}" type="presParOf" srcId="{159CA7D4-E5EC-4A7D-A126-F755CD97DE32}" destId="{5C7F86AA-2B79-41F1-82A2-AB7DE084F5A9}" srcOrd="0" destOrd="0" presId="urn:microsoft.com/office/officeart/2008/layout/HorizontalMultiLevelHierarchy"/>
    <dgm:cxn modelId="{45342D3C-F7F2-4D1B-9C6A-7BD2872BE27D}" type="presParOf" srcId="{7C941781-B318-4069-9377-B7A349035505}" destId="{4123A21D-B0AB-49D6-AF2B-51536FF46A52}" srcOrd="3" destOrd="0" presId="urn:microsoft.com/office/officeart/2008/layout/HorizontalMultiLevelHierarchy"/>
    <dgm:cxn modelId="{A280DB33-80D8-41FA-8E13-E20E9482DC14}" type="presParOf" srcId="{4123A21D-B0AB-49D6-AF2B-51536FF46A52}" destId="{4ABBAA55-892A-4D76-86C1-CB28005FE4B9}" srcOrd="0" destOrd="0" presId="urn:microsoft.com/office/officeart/2008/layout/HorizontalMultiLevelHierarchy"/>
    <dgm:cxn modelId="{B2E6F437-D520-4B51-93E5-D2BD3AAA5485}" type="presParOf" srcId="{4123A21D-B0AB-49D6-AF2B-51536FF46A52}" destId="{8B9E8731-4065-4382-A020-939BC2F6DE6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CA7D4-E5EC-4A7D-A126-F755CD97DE32}">
      <dsp:nvSpPr>
        <dsp:cNvPr id="0" name=""/>
        <dsp:cNvSpPr/>
      </dsp:nvSpPr>
      <dsp:spPr>
        <a:xfrm>
          <a:off x="652246" y="773985"/>
          <a:ext cx="192939" cy="183821"/>
        </a:xfrm>
        <a:custGeom>
          <a:avLst/>
          <a:gdLst/>
          <a:ahLst/>
          <a:cxnLst/>
          <a:rect l="0" t="0" r="0" b="0"/>
          <a:pathLst>
            <a:path>
              <a:moveTo>
                <a:pt x="0" y="0"/>
              </a:moveTo>
              <a:lnTo>
                <a:pt x="96469" y="0"/>
              </a:lnTo>
              <a:lnTo>
                <a:pt x="96469" y="183821"/>
              </a:lnTo>
              <a:lnTo>
                <a:pt x="192939" y="183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2054" y="859234"/>
        <a:ext cx="13324" cy="13324"/>
      </dsp:txXfrm>
    </dsp:sp>
    <dsp:sp modelId="{A3DECFAC-D8CE-40B4-981A-AC4FF309A88B}">
      <dsp:nvSpPr>
        <dsp:cNvPr id="0" name=""/>
        <dsp:cNvSpPr/>
      </dsp:nvSpPr>
      <dsp:spPr>
        <a:xfrm>
          <a:off x="652246" y="590163"/>
          <a:ext cx="192939" cy="183821"/>
        </a:xfrm>
        <a:custGeom>
          <a:avLst/>
          <a:gdLst/>
          <a:ahLst/>
          <a:cxnLst/>
          <a:rect l="0" t="0" r="0" b="0"/>
          <a:pathLst>
            <a:path>
              <a:moveTo>
                <a:pt x="0" y="183821"/>
              </a:moveTo>
              <a:lnTo>
                <a:pt x="96469" y="183821"/>
              </a:lnTo>
              <a:lnTo>
                <a:pt x="96469" y="0"/>
              </a:lnTo>
              <a:lnTo>
                <a:pt x="1929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2054" y="675412"/>
        <a:ext cx="13324" cy="13324"/>
      </dsp:txXfrm>
    </dsp:sp>
    <dsp:sp modelId="{AABD6A21-E1D5-40D4-A08D-68D7272EF1DB}">
      <dsp:nvSpPr>
        <dsp:cNvPr id="0" name=""/>
        <dsp:cNvSpPr/>
      </dsp:nvSpPr>
      <dsp:spPr>
        <a:xfrm rot="16200000">
          <a:off x="-77845" y="626928"/>
          <a:ext cx="1166071" cy="294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Data Cube</a:t>
          </a:r>
        </a:p>
      </dsp:txBody>
      <dsp:txXfrm>
        <a:off x="-77845" y="626928"/>
        <a:ext cx="1166071" cy="294114"/>
      </dsp:txXfrm>
    </dsp:sp>
    <dsp:sp modelId="{8C9C5A1D-D480-4E37-94F4-F843905C5FA7}">
      <dsp:nvSpPr>
        <dsp:cNvPr id="0" name=""/>
        <dsp:cNvSpPr/>
      </dsp:nvSpPr>
      <dsp:spPr>
        <a:xfrm>
          <a:off x="845186" y="443106"/>
          <a:ext cx="1924760" cy="294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a:t>As an installed module (e.g. Open Data Cube) </a:t>
          </a:r>
        </a:p>
      </dsp:txBody>
      <dsp:txXfrm>
        <a:off x="845186" y="443106"/>
        <a:ext cx="1924760" cy="294114"/>
      </dsp:txXfrm>
    </dsp:sp>
    <dsp:sp modelId="{4ABBAA55-892A-4D76-86C1-CB28005FE4B9}">
      <dsp:nvSpPr>
        <dsp:cNvPr id="0" name=""/>
        <dsp:cNvSpPr/>
      </dsp:nvSpPr>
      <dsp:spPr>
        <a:xfrm>
          <a:off x="845186" y="810749"/>
          <a:ext cx="1856788" cy="294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a:t>As a service  (e.g. Mundi DIAS)</a:t>
          </a:r>
        </a:p>
      </dsp:txBody>
      <dsp:txXfrm>
        <a:off x="845186" y="810749"/>
        <a:ext cx="1856788" cy="2941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A6ECAD-F3DA-4EB1-ACF4-A95663B73265}" type="datetime1">
              <a:rPr lang="el-GR" smtClean="0"/>
              <a:t>12/7/2022</a:t>
            </a:fld>
            <a:endParaRPr lang="el-GR" dirty="0"/>
          </a:p>
        </p:txBody>
      </p:sp>
      <p:sp>
        <p:nvSpPr>
          <p:cNvPr id="4" name="Θέση υποσέλιδου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4B23A55-CC17-4034-83E6-379EFDCC3EEE}" type="datetime1">
              <a:rPr lang="el-GR" smtClean="0"/>
              <a:t>12/7/2022</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l-GR" smtClean="0"/>
              <a:t>‹#›</a:t>
            </a:fld>
            <a:endParaRPr lang="el-GR"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a:t>
            </a:fld>
            <a:endParaRPr lang="el-GR" dirty="0"/>
          </a:p>
        </p:txBody>
      </p:sp>
    </p:spTree>
    <p:extLst>
      <p:ext uri="{BB962C8B-B14F-4D97-AF65-F5344CB8AC3E}">
        <p14:creationId xmlns:p14="http://schemas.microsoft.com/office/powerpoint/2010/main" val="412191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16</a:t>
            </a:fld>
            <a:endParaRPr lang="el-GR" dirty="0"/>
          </a:p>
        </p:txBody>
      </p:sp>
    </p:spTree>
    <p:extLst>
      <p:ext uri="{BB962C8B-B14F-4D97-AF65-F5344CB8AC3E}">
        <p14:creationId xmlns:p14="http://schemas.microsoft.com/office/powerpoint/2010/main" val="381648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17</a:t>
            </a:fld>
            <a:endParaRPr lang="el-GR" dirty="0"/>
          </a:p>
        </p:txBody>
      </p:sp>
    </p:spTree>
    <p:extLst>
      <p:ext uri="{BB962C8B-B14F-4D97-AF65-F5344CB8AC3E}">
        <p14:creationId xmlns:p14="http://schemas.microsoft.com/office/powerpoint/2010/main" val="169020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18</a:t>
            </a:fld>
            <a:endParaRPr lang="el-GR" dirty="0"/>
          </a:p>
        </p:txBody>
      </p:sp>
    </p:spTree>
    <p:extLst>
      <p:ext uri="{BB962C8B-B14F-4D97-AF65-F5344CB8AC3E}">
        <p14:creationId xmlns:p14="http://schemas.microsoft.com/office/powerpoint/2010/main" val="345844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19</a:t>
            </a:fld>
            <a:endParaRPr lang="el-GR" dirty="0"/>
          </a:p>
        </p:txBody>
      </p:sp>
    </p:spTree>
    <p:extLst>
      <p:ext uri="{BB962C8B-B14F-4D97-AF65-F5344CB8AC3E}">
        <p14:creationId xmlns:p14="http://schemas.microsoft.com/office/powerpoint/2010/main" val="413534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20</a:t>
            </a:fld>
            <a:endParaRPr lang="el-GR" dirty="0"/>
          </a:p>
        </p:txBody>
      </p:sp>
    </p:spTree>
    <p:extLst>
      <p:ext uri="{BB962C8B-B14F-4D97-AF65-F5344CB8AC3E}">
        <p14:creationId xmlns:p14="http://schemas.microsoft.com/office/powerpoint/2010/main" val="138485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22</a:t>
            </a:fld>
            <a:endParaRPr lang="el-GR" dirty="0"/>
          </a:p>
        </p:txBody>
      </p:sp>
    </p:spTree>
    <p:extLst>
      <p:ext uri="{BB962C8B-B14F-4D97-AF65-F5344CB8AC3E}">
        <p14:creationId xmlns:p14="http://schemas.microsoft.com/office/powerpoint/2010/main" val="318762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23</a:t>
            </a:fld>
            <a:endParaRPr lang="el-GR" dirty="0"/>
          </a:p>
        </p:txBody>
      </p:sp>
    </p:spTree>
    <p:extLst>
      <p:ext uri="{BB962C8B-B14F-4D97-AF65-F5344CB8AC3E}">
        <p14:creationId xmlns:p14="http://schemas.microsoft.com/office/powerpoint/2010/main" val="361362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24</a:t>
            </a:fld>
            <a:endParaRPr lang="el-GR" dirty="0"/>
          </a:p>
        </p:txBody>
      </p:sp>
    </p:spTree>
    <p:extLst>
      <p:ext uri="{BB962C8B-B14F-4D97-AF65-F5344CB8AC3E}">
        <p14:creationId xmlns:p14="http://schemas.microsoft.com/office/powerpoint/2010/main" val="286330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25</a:t>
            </a:fld>
            <a:endParaRPr lang="el-GR" dirty="0"/>
          </a:p>
        </p:txBody>
      </p:sp>
    </p:spTree>
    <p:extLst>
      <p:ext uri="{BB962C8B-B14F-4D97-AF65-F5344CB8AC3E}">
        <p14:creationId xmlns:p14="http://schemas.microsoft.com/office/powerpoint/2010/main" val="296348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26</a:t>
            </a:fld>
            <a:endParaRPr lang="el-GR" dirty="0"/>
          </a:p>
        </p:txBody>
      </p:sp>
    </p:spTree>
    <p:extLst>
      <p:ext uri="{BB962C8B-B14F-4D97-AF65-F5344CB8AC3E}">
        <p14:creationId xmlns:p14="http://schemas.microsoft.com/office/powerpoint/2010/main" val="250573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a:t>
            </a:fld>
            <a:endParaRPr lang="el-GR" dirty="0"/>
          </a:p>
        </p:txBody>
      </p:sp>
    </p:spTree>
    <p:extLst>
      <p:ext uri="{BB962C8B-B14F-4D97-AF65-F5344CB8AC3E}">
        <p14:creationId xmlns:p14="http://schemas.microsoft.com/office/powerpoint/2010/main" val="300065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27</a:t>
            </a:fld>
            <a:endParaRPr lang="el-GR" dirty="0"/>
          </a:p>
        </p:txBody>
      </p:sp>
    </p:spTree>
    <p:extLst>
      <p:ext uri="{BB962C8B-B14F-4D97-AF65-F5344CB8AC3E}">
        <p14:creationId xmlns:p14="http://schemas.microsoft.com/office/powerpoint/2010/main" val="3395983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30</a:t>
            </a:fld>
            <a:endParaRPr lang="el-GR" dirty="0"/>
          </a:p>
        </p:txBody>
      </p:sp>
    </p:spTree>
    <p:extLst>
      <p:ext uri="{BB962C8B-B14F-4D97-AF65-F5344CB8AC3E}">
        <p14:creationId xmlns:p14="http://schemas.microsoft.com/office/powerpoint/2010/main" val="193520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31</a:t>
            </a:fld>
            <a:endParaRPr lang="el-GR" dirty="0"/>
          </a:p>
        </p:txBody>
      </p:sp>
    </p:spTree>
    <p:extLst>
      <p:ext uri="{BB962C8B-B14F-4D97-AF65-F5344CB8AC3E}">
        <p14:creationId xmlns:p14="http://schemas.microsoft.com/office/powerpoint/2010/main" val="329466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33</a:t>
            </a:fld>
            <a:endParaRPr lang="el-GR" dirty="0"/>
          </a:p>
        </p:txBody>
      </p:sp>
    </p:spTree>
    <p:extLst>
      <p:ext uri="{BB962C8B-B14F-4D97-AF65-F5344CB8AC3E}">
        <p14:creationId xmlns:p14="http://schemas.microsoft.com/office/powerpoint/2010/main" val="254841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34</a:t>
            </a:fld>
            <a:endParaRPr lang="el-GR" dirty="0"/>
          </a:p>
        </p:txBody>
      </p:sp>
    </p:spTree>
    <p:extLst>
      <p:ext uri="{BB962C8B-B14F-4D97-AF65-F5344CB8AC3E}">
        <p14:creationId xmlns:p14="http://schemas.microsoft.com/office/powerpoint/2010/main" val="295811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35</a:t>
            </a:fld>
            <a:endParaRPr lang="el-GR" dirty="0"/>
          </a:p>
        </p:txBody>
      </p:sp>
    </p:spTree>
    <p:extLst>
      <p:ext uri="{BB962C8B-B14F-4D97-AF65-F5344CB8AC3E}">
        <p14:creationId xmlns:p14="http://schemas.microsoft.com/office/powerpoint/2010/main" val="342018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39</a:t>
            </a:fld>
            <a:endParaRPr lang="el-GR" dirty="0"/>
          </a:p>
        </p:txBody>
      </p:sp>
    </p:spTree>
    <p:extLst>
      <p:ext uri="{BB962C8B-B14F-4D97-AF65-F5344CB8AC3E}">
        <p14:creationId xmlns:p14="http://schemas.microsoft.com/office/powerpoint/2010/main" val="131141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40</a:t>
            </a:fld>
            <a:endParaRPr lang="el-GR" dirty="0"/>
          </a:p>
        </p:txBody>
      </p:sp>
    </p:spTree>
    <p:extLst>
      <p:ext uri="{BB962C8B-B14F-4D97-AF65-F5344CB8AC3E}">
        <p14:creationId xmlns:p14="http://schemas.microsoft.com/office/powerpoint/2010/main" val="3731678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41</a:t>
            </a:fld>
            <a:endParaRPr lang="el-GR" dirty="0"/>
          </a:p>
        </p:txBody>
      </p:sp>
    </p:spTree>
    <p:extLst>
      <p:ext uri="{BB962C8B-B14F-4D97-AF65-F5344CB8AC3E}">
        <p14:creationId xmlns:p14="http://schemas.microsoft.com/office/powerpoint/2010/main" val="1924168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42</a:t>
            </a:fld>
            <a:endParaRPr lang="el-GR" dirty="0"/>
          </a:p>
        </p:txBody>
      </p:sp>
    </p:spTree>
    <p:extLst>
      <p:ext uri="{BB962C8B-B14F-4D97-AF65-F5344CB8AC3E}">
        <p14:creationId xmlns:p14="http://schemas.microsoft.com/office/powerpoint/2010/main" val="306794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538631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43</a:t>
            </a:fld>
            <a:endParaRPr lang="el-GR" dirty="0"/>
          </a:p>
        </p:txBody>
      </p:sp>
    </p:spTree>
    <p:extLst>
      <p:ext uri="{BB962C8B-B14F-4D97-AF65-F5344CB8AC3E}">
        <p14:creationId xmlns:p14="http://schemas.microsoft.com/office/powerpoint/2010/main" val="403643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9</a:t>
            </a:fld>
            <a:endParaRPr lang="el-GR" dirty="0"/>
          </a:p>
        </p:txBody>
      </p:sp>
    </p:spTree>
    <p:extLst>
      <p:ext uri="{BB962C8B-B14F-4D97-AF65-F5344CB8AC3E}">
        <p14:creationId xmlns:p14="http://schemas.microsoft.com/office/powerpoint/2010/main" val="99198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11</a:t>
            </a:fld>
            <a:endParaRPr lang="el-GR" dirty="0"/>
          </a:p>
        </p:txBody>
      </p:sp>
    </p:spTree>
    <p:extLst>
      <p:ext uri="{BB962C8B-B14F-4D97-AF65-F5344CB8AC3E}">
        <p14:creationId xmlns:p14="http://schemas.microsoft.com/office/powerpoint/2010/main" val="389594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12</a:t>
            </a:fld>
            <a:endParaRPr lang="el-GR" dirty="0"/>
          </a:p>
        </p:txBody>
      </p:sp>
    </p:spTree>
    <p:extLst>
      <p:ext uri="{BB962C8B-B14F-4D97-AF65-F5344CB8AC3E}">
        <p14:creationId xmlns:p14="http://schemas.microsoft.com/office/powerpoint/2010/main" val="22167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13</a:t>
            </a:fld>
            <a:endParaRPr lang="el-GR" dirty="0"/>
          </a:p>
        </p:txBody>
      </p:sp>
    </p:spTree>
    <p:extLst>
      <p:ext uri="{BB962C8B-B14F-4D97-AF65-F5344CB8AC3E}">
        <p14:creationId xmlns:p14="http://schemas.microsoft.com/office/powerpoint/2010/main" val="8723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14</a:t>
            </a:fld>
            <a:endParaRPr lang="el-GR" dirty="0"/>
          </a:p>
        </p:txBody>
      </p:sp>
    </p:spTree>
    <p:extLst>
      <p:ext uri="{BB962C8B-B14F-4D97-AF65-F5344CB8AC3E}">
        <p14:creationId xmlns:p14="http://schemas.microsoft.com/office/powerpoint/2010/main" val="97034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15</a:t>
            </a:fld>
            <a:endParaRPr lang="el-GR" dirty="0"/>
          </a:p>
        </p:txBody>
      </p:sp>
    </p:spTree>
    <p:extLst>
      <p:ext uri="{BB962C8B-B14F-4D97-AF65-F5344CB8AC3E}">
        <p14:creationId xmlns:p14="http://schemas.microsoft.com/office/powerpoint/2010/main" val="414310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CBF8E717-0244-443D-8439-E30ADE8E5DC0}" type="datetimeFigureOut">
              <a:rPr lang="en-US" smtClean="0"/>
              <a:t>7/12/2022</a:t>
            </a:fld>
            <a:endParaRPr lang="en-US"/>
          </a:p>
        </p:txBody>
      </p:sp>
      <p:sp>
        <p:nvSpPr>
          <p:cNvPr id="5" name="Footer Placeholder 4"/>
          <p:cNvSpPr>
            <a:spLocks noGrp="1"/>
          </p:cNvSpPr>
          <p:nvPr>
            <p:ph type="ftr" sz="quarter" idx="11"/>
          </p:nvPr>
        </p:nvSpPr>
        <p:spPr/>
        <p:txBody>
          <a:bodyPr/>
          <a:lstStyle/>
          <a:p>
            <a:pPr rtl="0"/>
            <a:r>
              <a:rPr lang="el-GR"/>
              <a:t>Προσθέστε υποσέλιδο</a:t>
            </a:r>
            <a:endParaRPr lang="el-GR" dirty="0"/>
          </a:p>
        </p:txBody>
      </p:sp>
      <p:sp>
        <p:nvSpPr>
          <p:cNvPr id="6" name="Slide Number Placeholder 5"/>
          <p:cNvSpPr>
            <a:spLocks noGrp="1"/>
          </p:cNvSpPr>
          <p:nvPr>
            <p:ph type="sldNum" sz="quarter" idx="12"/>
          </p:nvPr>
        </p:nvSpPr>
        <p:spPr/>
        <p:txBody>
          <a:body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13247852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29778993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19593326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el-GR" dirty="0"/>
              <a:t>Κάντε κλικ για επεξεργασία του στυλ τίτλου υποδείγματος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Στυλ κύριου υπότιτλου</a:t>
            </a:r>
            <a:endParaRPr lang="el-GR" dirty="0"/>
          </a:p>
        </p:txBody>
      </p:sp>
    </p:spTree>
    <p:extLst>
      <p:ext uri="{BB962C8B-B14F-4D97-AF65-F5344CB8AC3E}">
        <p14:creationId xmlns:p14="http://schemas.microsoft.com/office/powerpoint/2010/main" val="369275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800"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Στυλ κύριου υπότιτλου</a:t>
            </a:r>
            <a:endParaRPr lang="el-GR" dirty="0"/>
          </a:p>
        </p:txBody>
      </p:sp>
      <p:sp>
        <p:nvSpPr>
          <p:cNvPr id="5" name="Θέση αριθμού διαφάνειας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smtClean="0"/>
              <a:pPr/>
              <a:t>‹#›</a:t>
            </a:fld>
            <a:endParaRPr lang="el-GR" dirty="0"/>
          </a:p>
        </p:txBody>
      </p:sp>
      <p:sp>
        <p:nvSpPr>
          <p:cNvPr id="6" name="Πλαίσιο κειμένου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dirty="0">
              <a:solidFill>
                <a:schemeClr val="tx1">
                  <a:lumMod val="75000"/>
                  <a:lumOff val="25000"/>
                </a:schemeClr>
              </a:solidFill>
              <a:latin typeface="+mn-lt"/>
            </a:endParaRPr>
          </a:p>
        </p:txBody>
      </p:sp>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16" name="Θέση περιεχομένου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Tree>
    <p:extLst>
      <p:ext uri="{BB962C8B-B14F-4D97-AF65-F5344CB8AC3E}">
        <p14:creationId xmlns:p14="http://schemas.microsoft.com/office/powerpoint/2010/main" val="380955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400" spc="-150">
                <a:solidFill>
                  <a:schemeClr val="bg1"/>
                </a:solidFill>
              </a:defRPr>
            </a:lvl1pPr>
          </a:lstStyle>
          <a:p>
            <a:pPr rtl="0"/>
            <a:r>
              <a:rPr lang="el-GR" dirty="0"/>
              <a:t>Ευχαριστούμε</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Στυλ κύριου υπότιτλου</a:t>
            </a:r>
            <a:endParaRPr lang="el-GR" dirty="0"/>
          </a:p>
        </p:txBody>
      </p:sp>
      <p:cxnSp>
        <p:nvCxnSpPr>
          <p:cNvPr id="5" name="Ευθεία γραμμή σύνδεσης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Αριθμός επικοινωνίας</a:t>
            </a:r>
          </a:p>
        </p:txBody>
      </p:sp>
      <p:sp>
        <p:nvSpPr>
          <p:cNvPr id="9" name="Θέση κειμένου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Email ή όνομα χρήστη μέσου κοινωνικής δικτύωσης</a:t>
            </a:r>
          </a:p>
        </p:txBody>
      </p:sp>
      <p:sp>
        <p:nvSpPr>
          <p:cNvPr id="8" name="Θέση εικόνας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l-GR" dirty="0"/>
              <a:t>Λογότυπο</a:t>
            </a:r>
          </a:p>
        </p:txBody>
      </p:sp>
      <p:sp>
        <p:nvSpPr>
          <p:cNvPr id="10" name="Θέση κειμένου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Διεύθυνση τοποθεσίας Web</a:t>
            </a:r>
          </a:p>
        </p:txBody>
      </p:sp>
    </p:spTree>
    <p:extLst>
      <p:ext uri="{BB962C8B-B14F-4D97-AF65-F5344CB8AC3E}">
        <p14:creationId xmlns:p14="http://schemas.microsoft.com/office/powerpoint/2010/main" val="30102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dirty="0"/>
              <a:t>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8" name="Θέση υποσέλιδου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1" name="Θέση κειμένου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Tree>
    <p:extLst>
      <p:ext uri="{BB962C8B-B14F-4D97-AF65-F5344CB8AC3E}">
        <p14:creationId xmlns:p14="http://schemas.microsoft.com/office/powerpoint/2010/main" val="265438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7" name="Θέση κειμένου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Tree>
    <p:extLst>
      <p:ext uri="{BB962C8B-B14F-4D97-AF65-F5344CB8AC3E}">
        <p14:creationId xmlns:p14="http://schemas.microsoft.com/office/powerpoint/2010/main" val="97483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43" name="Ομάδα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Στρογγυλεμένο ορθογώνιο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5" name="Στρογγυλεμένο ορθογώνιο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6" name="Ορθογώνιο: Στρογγυλεμένες γωνίες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7" name="Στρογγυλεμένο ορθογώνιο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8" name="Στρογγυλεμένο ορθογώνιο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9" name="Έλλειψη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0" name="Έλλειψη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1" name="Έλλειψη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gr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l-GR" dirty="0"/>
              <a:t>Εδώ μπορεί να μπει κείμενο με επισήμανση</a:t>
            </a:r>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εικόνας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9" name="Θέση κειμένου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Tree>
    <p:extLst>
      <p:ext uri="{BB962C8B-B14F-4D97-AF65-F5344CB8AC3E}">
        <p14:creationId xmlns:p14="http://schemas.microsoft.com/office/powerpoint/2010/main" val="333628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BF8E717-0244-443D-8439-E30ADE8E5DC0}" type="datetimeFigureOut">
              <a:rPr lang="en-US" smtClean="0"/>
              <a:t>7/12/2022</a:t>
            </a:fld>
            <a:endParaRPr lang="en-US"/>
          </a:p>
        </p:txBody>
      </p:sp>
      <p:sp>
        <p:nvSpPr>
          <p:cNvPr id="5" name="Footer Placeholder 4"/>
          <p:cNvSpPr>
            <a:spLocks noGrp="1"/>
          </p:cNvSpPr>
          <p:nvPr>
            <p:ph type="ftr" sz="quarter" idx="11"/>
          </p:nvPr>
        </p:nvSpPr>
        <p:spPr/>
        <p:txBody>
          <a:bodyPr/>
          <a:lstStyle/>
          <a:p>
            <a:pPr rtl="0"/>
            <a:r>
              <a:rPr lang="el-GR"/>
              <a:t>Προσθέστε υποσέλιδο</a:t>
            </a:r>
            <a:endParaRPr lang="el-GR" dirty="0"/>
          </a:p>
        </p:txBody>
      </p:sp>
      <p:sp>
        <p:nvSpPr>
          <p:cNvPr id="6" name="Slide Number Placeholder 5"/>
          <p:cNvSpPr>
            <a:spLocks noGrp="1"/>
          </p:cNvSpPr>
          <p:nvPr>
            <p:ph type="sldNum" sz="quarter" idx="12"/>
          </p:nvPr>
        </p:nvSpPr>
        <p:spPr/>
        <p:txBody>
          <a:bodyPr/>
          <a:lstStyle/>
          <a:p>
            <a:pPr rtl="0"/>
            <a:fld id="{19B51A1E-902D-48AF-9020-955120F399B6}" type="slidenum">
              <a:rPr lang="el-GR" smtClean="0"/>
              <a:pPr/>
              <a:t>‹#›</a:t>
            </a:fld>
            <a:endParaRPr lang="el-GR" dirty="0"/>
          </a:p>
        </p:txBody>
      </p:sp>
      <p:sp>
        <p:nvSpPr>
          <p:cNvPr id="7" name="Ελεύθερη σχεδίαση: Σχήμα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Ελεύθερη σχεδίαση: Σχήμα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Ελεύθερη σχεδίαση: Σχήμα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Ελεύθερη σχεδίαση: Σχήμα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Ελεύθερη σχεδίαση: Σχήμα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2" name="Ελεύθερη σχεδίαση: Σχήμα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Ελεύθερη σχεδίαση: Σχήμα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Σχήμα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Ελεύθερη σχεδίαση: Σχήμα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6" name="Ελεύθερη σχεδίαση: Σχήμα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17520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πιλογή μεγάλων αριθμών 1">
    <p:spTree>
      <p:nvGrpSpPr>
        <p:cNvPr id="1" name=""/>
        <p:cNvGrpSpPr/>
        <p:nvPr/>
      </p:nvGrpSpPr>
      <p:grpSpPr>
        <a:xfrm>
          <a:off x="0" y="0"/>
          <a:ext cx="0" cy="0"/>
          <a:chOff x="0" y="0"/>
          <a:chExt cx="0" cy="0"/>
        </a:xfrm>
      </p:grpSpPr>
      <p:sp>
        <p:nvSpPr>
          <p:cNvPr id="18" name="Ελεύθερη σχεδίαση: Σχήμα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8" name="Θέση υποσέλιδου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9" name="Θέση κειμένου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l-GR" dirty="0"/>
              <a:t>1</a:t>
            </a:r>
          </a:p>
        </p:txBody>
      </p:sp>
      <p:sp>
        <p:nvSpPr>
          <p:cNvPr id="21" name="Θέση κειμένου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el-GR" dirty="0"/>
              <a:t>2</a:t>
            </a:r>
          </a:p>
        </p:txBody>
      </p:sp>
    </p:spTree>
    <p:extLst>
      <p:ext uri="{BB962C8B-B14F-4D97-AF65-F5344CB8AC3E}">
        <p14:creationId xmlns:p14="http://schemas.microsoft.com/office/powerpoint/2010/main" val="317644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3" name="Θέση κειμένου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υποδείγματος κειμένου</a:t>
            </a:r>
          </a:p>
        </p:txBody>
      </p:sp>
      <p:sp>
        <p:nvSpPr>
          <p:cNvPr id="4" name="Θέση περιεχομένου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0" name="Θέση υποσέλιδου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11" name="Σύμβολο κράτησης θέσης αριθμού διαφάνειας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8" name="Θέση κειμένου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2" name="Θέση κειμένου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l-GR"/>
              <a:t>Στυλ υποδείγματος κειμένου</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Μέλη ομάδας 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el-GR" dirty="0"/>
              <a:t>Τίτλος</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el-GR" dirty="0"/>
              <a:t>Όνομα</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el-GR" dirty="0"/>
              <a:t>Όνομα</a:t>
            </a:r>
          </a:p>
        </p:txBody>
      </p:sp>
      <p:sp>
        <p:nvSpPr>
          <p:cNvPr id="16" name="Θέση κειμένου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el-GR" dirty="0"/>
              <a:t>Όνομα</a:t>
            </a:r>
          </a:p>
        </p:txBody>
      </p:sp>
      <p:sp>
        <p:nvSpPr>
          <p:cNvPr id="24" name="Θέση εικόνας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25" name="Θέση εικόνας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9" name="Θέση κειμένου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4" name="Θέση κειμένου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Σύντομο βιογραφικό</a:t>
            </a:r>
          </a:p>
        </p:txBody>
      </p:sp>
      <p:sp>
        <p:nvSpPr>
          <p:cNvPr id="11" name="Θέση κειμένου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el-GR" dirty="0"/>
              <a:t>Σύντομο βιογραφικό</a:t>
            </a:r>
          </a:p>
        </p:txBody>
      </p:sp>
      <p:sp>
        <p:nvSpPr>
          <p:cNvPr id="17" name="Θέση κειμένου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el-GR" dirty="0"/>
              <a:t>Σύντομο βιογραφικό</a:t>
            </a:r>
          </a:p>
        </p:txBody>
      </p:sp>
    </p:spTree>
    <p:extLst>
      <p:ext uri="{BB962C8B-B14F-4D97-AF65-F5344CB8AC3E}">
        <p14:creationId xmlns:p14="http://schemas.microsoft.com/office/powerpoint/2010/main" val="3624119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Μέλη ομάδας 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l-GR" dirty="0"/>
              <a:t>Τίτλος</a:t>
            </a:r>
          </a:p>
        </p:txBody>
      </p:sp>
      <p:sp>
        <p:nvSpPr>
          <p:cNvPr id="17" name="Θέση κειμένου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l-GR" dirty="0"/>
              <a:t>Τίτλος</a:t>
            </a:r>
          </a:p>
        </p:txBody>
      </p:sp>
      <p:sp>
        <p:nvSpPr>
          <p:cNvPr id="6" name="Θέση κειμένου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l-GR" dirty="0"/>
              <a:t>Πλήρες όνομα</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6" name="Θέση κειμένου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9" name="Θέση κειμένου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21" name="Θέση κειμένου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l-GR" dirty="0"/>
              <a:t>Τίτλος</a:t>
            </a:r>
          </a:p>
        </p:txBody>
      </p:sp>
      <p:sp>
        <p:nvSpPr>
          <p:cNvPr id="23" name="Θέση εικόνας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4" name="Θέση εικόνας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5" name="Θέση εικόνας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7" name="Θέση εικόνας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0" name="Θέση εικόνας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4" name="Θέση κειμένου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dirty="0"/>
              <a:t>Πλήρες όνομα</a:t>
            </a:r>
          </a:p>
        </p:txBody>
      </p:sp>
      <p:sp>
        <p:nvSpPr>
          <p:cNvPr id="11" name="Θέση κειμένου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l-GR" dirty="0"/>
              <a:t>Τίτλος</a:t>
            </a:r>
          </a:p>
        </p:txBody>
      </p:sp>
    </p:spTree>
    <p:extLst>
      <p:ext uri="{BB962C8B-B14F-4D97-AF65-F5344CB8AC3E}">
        <p14:creationId xmlns:p14="http://schemas.microsoft.com/office/powerpoint/2010/main" val="1503510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Θέση κειμένου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Tree>
    <p:extLst>
      <p:ext uri="{BB962C8B-B14F-4D97-AF65-F5344CB8AC3E}">
        <p14:creationId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198965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310335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5EB7EF6-5F4A-4C9C-BA84-91CA140750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1613414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5EB7EF6-5F4A-4C9C-BA84-91CA140750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1862412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EB7EF6-5F4A-4C9C-BA84-91CA140750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179708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CBF8E717-0244-443D-8439-E30ADE8E5DC0}" type="datetimeFigureOut">
              <a:rPr lang="en-US" smtClean="0"/>
              <a:t>7/12/2022</a:t>
            </a:fld>
            <a:endParaRPr lang="en-US"/>
          </a:p>
        </p:txBody>
      </p:sp>
      <p:sp>
        <p:nvSpPr>
          <p:cNvPr id="5" name="Footer Placeholder 4"/>
          <p:cNvSpPr>
            <a:spLocks noGrp="1"/>
          </p:cNvSpPr>
          <p:nvPr>
            <p:ph type="ftr" sz="quarter" idx="11"/>
          </p:nvPr>
        </p:nvSpPr>
        <p:spPr/>
        <p:txBody>
          <a:bodyPr/>
          <a:lstStyle/>
          <a:p>
            <a:pPr rtl="0"/>
            <a:r>
              <a:rPr lang="el-GR"/>
              <a:t>Προσθέστε υποσέλιδο</a:t>
            </a:r>
            <a:endParaRPr lang="el-GR" dirty="0"/>
          </a:p>
        </p:txBody>
      </p:sp>
      <p:sp>
        <p:nvSpPr>
          <p:cNvPr id="6" name="Slide Number Placeholder 5"/>
          <p:cNvSpPr>
            <a:spLocks noGrp="1"/>
          </p:cNvSpPr>
          <p:nvPr>
            <p:ph type="sldNum" sz="quarter" idx="12"/>
          </p:nvPr>
        </p:nvSpPr>
        <p:spPr/>
        <p:txBody>
          <a:body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2192151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5EB7EF6-5F4A-4C9C-BA84-91CA140750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817436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5EB7EF6-5F4A-4C9C-BA84-91CA140750EC}" type="datetimeFigureOut">
              <a:rPr lang="el-GR" smtClean="0"/>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2845750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5EB7EF6-5F4A-4C9C-BA84-91CA140750EC}" type="datetimeFigureOut">
              <a:rPr lang="el-GR" smtClean="0"/>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57828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B7EF6-5F4A-4C9C-BA84-91CA140750EC}" type="datetimeFigureOut">
              <a:rPr lang="el-GR" smtClean="0"/>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4110707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EB7EF6-5F4A-4C9C-BA84-91CA140750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265129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EB7EF6-5F4A-4C9C-BA84-91CA140750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1330747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5EB7EF6-5F4A-4C9C-BA84-91CA140750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919602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5EB7EF6-5F4A-4C9C-BA84-91CA140750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83C116-37A0-47BF-95C5-DB4CCD67A502}" type="slidenum">
              <a:rPr lang="el-GR" smtClean="0"/>
              <a:t>‹#›</a:t>
            </a:fld>
            <a:endParaRPr lang="el-GR"/>
          </a:p>
        </p:txBody>
      </p:sp>
    </p:spTree>
    <p:extLst>
      <p:ext uri="{BB962C8B-B14F-4D97-AF65-F5344CB8AC3E}">
        <p14:creationId xmlns:p14="http://schemas.microsoft.com/office/powerpoint/2010/main" val="4115586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7D803EA5-DB0E-4C7E-BBC5-31CD305F16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211751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803EA5-DB0E-4C7E-BBC5-31CD305F16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19568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CBF8E717-0244-443D-8439-E30ADE8E5DC0}" type="datetimeFigureOut">
              <a:rPr lang="en-US" smtClean="0"/>
              <a:t>7/12/2022</a:t>
            </a:fld>
            <a:endParaRPr lang="en-US"/>
          </a:p>
        </p:txBody>
      </p:sp>
      <p:sp>
        <p:nvSpPr>
          <p:cNvPr id="6" name="Footer Placeholder 5"/>
          <p:cNvSpPr>
            <a:spLocks noGrp="1"/>
          </p:cNvSpPr>
          <p:nvPr>
            <p:ph type="ftr" sz="quarter" idx="11"/>
          </p:nvPr>
        </p:nvSpPr>
        <p:spPr/>
        <p:txBody>
          <a:bodyPr/>
          <a:lstStyle/>
          <a:p>
            <a:pPr rtl="0"/>
            <a:r>
              <a:rPr lang="el-GR"/>
              <a:t>Προσθέστε υποσέλιδο</a:t>
            </a:r>
            <a:endParaRPr lang="el-GR" dirty="0"/>
          </a:p>
        </p:txBody>
      </p:sp>
      <p:sp>
        <p:nvSpPr>
          <p:cNvPr id="7" name="Slide Number Placeholder 6"/>
          <p:cNvSpPr>
            <a:spLocks noGrp="1"/>
          </p:cNvSpPr>
          <p:nvPr>
            <p:ph type="sldNum" sz="quarter" idx="12"/>
          </p:nvPr>
        </p:nvSpPr>
        <p:spPr/>
        <p:txBody>
          <a:body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3071102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03EA5-DB0E-4C7E-BBC5-31CD305F16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1719993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D803EA5-DB0E-4C7E-BBC5-31CD305F16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3424652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7D803EA5-DB0E-4C7E-BBC5-31CD305F16EC}" type="datetimeFigureOut">
              <a:rPr lang="el-GR" smtClean="0"/>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3914061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D803EA5-DB0E-4C7E-BBC5-31CD305F16EC}" type="datetimeFigureOut">
              <a:rPr lang="el-GR" smtClean="0"/>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259776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03EA5-DB0E-4C7E-BBC5-31CD305F16EC}" type="datetimeFigureOut">
              <a:rPr lang="el-GR" smtClean="0"/>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448142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03EA5-DB0E-4C7E-BBC5-31CD305F16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3372705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03EA5-DB0E-4C7E-BBC5-31CD305F16EC}"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1666881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803EA5-DB0E-4C7E-BBC5-31CD305F16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3282480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803EA5-DB0E-4C7E-BBC5-31CD305F16EC}"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59071-14E5-46E3-81FD-F22AD0572DFA}" type="slidenum">
              <a:rPr lang="el-GR" smtClean="0"/>
              <a:t>‹#›</a:t>
            </a:fld>
            <a:endParaRPr lang="el-GR"/>
          </a:p>
        </p:txBody>
      </p:sp>
    </p:spTree>
    <p:extLst>
      <p:ext uri="{BB962C8B-B14F-4D97-AF65-F5344CB8AC3E}">
        <p14:creationId xmlns:p14="http://schemas.microsoft.com/office/powerpoint/2010/main" val="1629079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D63C91CA-E452-48A2-90EB-D32BB43D1DB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194837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CBF8E717-0244-443D-8439-E30ADE8E5DC0}" type="datetimeFigureOut">
              <a:rPr lang="en-US" smtClean="0"/>
              <a:t>7/12/2022</a:t>
            </a:fld>
            <a:endParaRPr lang="en-US"/>
          </a:p>
        </p:txBody>
      </p:sp>
      <p:sp>
        <p:nvSpPr>
          <p:cNvPr id="8" name="Footer Placeholder 7"/>
          <p:cNvSpPr>
            <a:spLocks noGrp="1"/>
          </p:cNvSpPr>
          <p:nvPr>
            <p:ph type="ftr" sz="quarter" idx="11"/>
          </p:nvPr>
        </p:nvSpPr>
        <p:spPr/>
        <p:txBody>
          <a:bodyPr/>
          <a:lstStyle/>
          <a:p>
            <a:pPr rtl="0"/>
            <a:r>
              <a:rPr lang="el-GR"/>
              <a:t>Προσθέστε υποσέλιδο</a:t>
            </a:r>
            <a:endParaRPr lang="el-GR" dirty="0"/>
          </a:p>
        </p:txBody>
      </p:sp>
      <p:sp>
        <p:nvSpPr>
          <p:cNvPr id="9" name="Slide Number Placeholder 8"/>
          <p:cNvSpPr>
            <a:spLocks noGrp="1"/>
          </p:cNvSpPr>
          <p:nvPr>
            <p:ph type="sldNum" sz="quarter" idx="12"/>
          </p:nvPr>
        </p:nvSpPr>
        <p:spPr/>
        <p:txBody>
          <a:body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1323281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63C91CA-E452-48A2-90EB-D32BB43D1DB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2838596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3C91CA-E452-48A2-90EB-D32BB43D1DB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2919367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63C91CA-E452-48A2-90EB-D32BB43D1DB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2701212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D63C91CA-E452-48A2-90EB-D32BB43D1DBF}" type="datetimeFigureOut">
              <a:rPr lang="el-GR" smtClean="0"/>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2033761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D63C91CA-E452-48A2-90EB-D32BB43D1DBF}" type="datetimeFigureOut">
              <a:rPr lang="el-GR" smtClean="0"/>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3024028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C91CA-E452-48A2-90EB-D32BB43D1DBF}" type="datetimeFigureOut">
              <a:rPr lang="el-GR" smtClean="0"/>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1987692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C91CA-E452-48A2-90EB-D32BB43D1DB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4168884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C91CA-E452-48A2-90EB-D32BB43D1DB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2213745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63C91CA-E452-48A2-90EB-D32BB43D1DB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3978210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63C91CA-E452-48A2-90EB-D32BB43D1DB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EAC6AA-9F44-4CF7-A563-813E9438D12D}" type="slidenum">
              <a:rPr lang="el-GR" smtClean="0"/>
              <a:t>‹#›</a:t>
            </a:fld>
            <a:endParaRPr lang="el-GR"/>
          </a:p>
        </p:txBody>
      </p:sp>
    </p:spTree>
    <p:extLst>
      <p:ext uri="{BB962C8B-B14F-4D97-AF65-F5344CB8AC3E}">
        <p14:creationId xmlns:p14="http://schemas.microsoft.com/office/powerpoint/2010/main" val="351610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6" name="Ελεύθερη σχεδίαση: Σχήμα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Ελεύθερη σχεδίαση: Σχήμα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Ελεύθερη σχεδίαση: Σχήμα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Ελεύθερη σχεδίαση: Σχήμα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Ελεύθερη σχεδίαση: Σχήμα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Ελεύθερη σχεδίαση: Σχήμα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2" name="Ελεύθερη σχεδίαση: Σχήμα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3252525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23A4A441-BA72-465B-A334-3DE20873E97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33822255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3A4A441-BA72-465B-A334-3DE20873E97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2319068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A4A441-BA72-465B-A334-3DE20873E97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422237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23A4A441-BA72-465B-A334-3DE20873E97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2307470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23A4A441-BA72-465B-A334-3DE20873E97F}" type="datetimeFigureOut">
              <a:rPr lang="el-GR" smtClean="0"/>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104737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23A4A441-BA72-465B-A334-3DE20873E97F}" type="datetimeFigureOut">
              <a:rPr lang="el-GR" smtClean="0"/>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29012592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A441-BA72-465B-A334-3DE20873E97F}" type="datetimeFigureOut">
              <a:rPr lang="el-GR" smtClean="0"/>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2742212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4A441-BA72-465B-A334-3DE20873E97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3676634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4A441-BA72-465B-A334-3DE20873E97F}" type="datetimeFigureOut">
              <a:rPr lang="el-GR" smtClean="0"/>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2319173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3A4A441-BA72-465B-A334-3DE20873E97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57950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48480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3A4A441-BA72-465B-A334-3DE20873E97F}" type="datetimeFigureOut">
              <a:rPr lang="el-GR" smtClean="0"/>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3B5FB96-F21D-42EA-800C-6B90414142DC}" type="slidenum">
              <a:rPr lang="el-GR" smtClean="0"/>
              <a:t>‹#›</a:t>
            </a:fld>
            <a:endParaRPr lang="el-GR"/>
          </a:p>
        </p:txBody>
      </p:sp>
    </p:spTree>
    <p:extLst>
      <p:ext uri="{BB962C8B-B14F-4D97-AF65-F5344CB8AC3E}">
        <p14:creationId xmlns:p14="http://schemas.microsoft.com/office/powerpoint/2010/main" val="7052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Tree>
    <p:extLst>
      <p:ext uri="{BB962C8B-B14F-4D97-AF65-F5344CB8AC3E}">
        <p14:creationId xmlns:p14="http://schemas.microsoft.com/office/powerpoint/2010/main" val="32721661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Tree>
    <p:extLst>
      <p:ext uri="{BB962C8B-B14F-4D97-AF65-F5344CB8AC3E}">
        <p14:creationId xmlns:p14="http://schemas.microsoft.com/office/powerpoint/2010/main" val="37664686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8E717-0244-443D-8439-E30ADE8E5DC0}" type="datetimeFigureOut">
              <a:rPr lang="en-US" smtClean="0"/>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a:t>Προσθέστε υποσέλιδο</a:t>
            </a:r>
            <a:endParaRPr lang="el-G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9B51A1E-902D-48AF-9020-955120F399B6}" type="slidenum">
              <a:rPr lang="el-GR" smtClean="0"/>
              <a:pPr/>
              <a:t>‹#›</a:t>
            </a:fld>
            <a:endParaRPr lang="el-GR" dirty="0"/>
          </a:p>
        </p:txBody>
      </p:sp>
      <p:sp>
        <p:nvSpPr>
          <p:cNvPr id="7" name="Οκτάγωνο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Έλλειψη 7">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9" name="Έλλειψη 8">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Έλλειψη 10">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12" name="Ορθογώνιο 11">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2074342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9" r:id="rId14"/>
    <p:sldLayoutId id="2147483650" r:id="rId15"/>
    <p:sldLayoutId id="2147483652" r:id="rId16"/>
    <p:sldLayoutId id="2147483656" r:id="rId17"/>
    <p:sldLayoutId id="2147483657" r:id="rId18"/>
    <p:sldLayoutId id="2147483668" r:id="rId19"/>
    <p:sldLayoutId id="2147483670" r:id="rId20"/>
    <p:sldLayoutId id="2147483653" r:id="rId21"/>
    <p:sldLayoutId id="2147483676" r:id="rId22"/>
    <p:sldLayoutId id="2147483677" r:id="rId23"/>
    <p:sldLayoutId id="2147483654" r:id="rId24"/>
    <p:sldLayoutId id="2147483660" r:id="rId25"/>
    <p:sldLayoutId id="2147483661"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B7EF6-5F4A-4C9C-BA84-91CA140750EC}" type="datetimeFigureOut">
              <a:rPr lang="el-GR" smtClean="0"/>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3C116-37A0-47BF-95C5-DB4CCD67A502}" type="slidenum">
              <a:rPr lang="el-GR" smtClean="0"/>
              <a:t>‹#›</a:t>
            </a:fld>
            <a:endParaRPr lang="el-GR"/>
          </a:p>
        </p:txBody>
      </p:sp>
    </p:spTree>
    <p:extLst>
      <p:ext uri="{BB962C8B-B14F-4D97-AF65-F5344CB8AC3E}">
        <p14:creationId xmlns:p14="http://schemas.microsoft.com/office/powerpoint/2010/main" val="403696247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03EA5-DB0E-4C7E-BBC5-31CD305F16EC}" type="datetimeFigureOut">
              <a:rPr lang="el-GR" smtClean="0"/>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59071-14E5-46E3-81FD-F22AD0572DFA}" type="slidenum">
              <a:rPr lang="el-GR" smtClean="0"/>
              <a:t>‹#›</a:t>
            </a:fld>
            <a:endParaRPr lang="el-GR"/>
          </a:p>
        </p:txBody>
      </p:sp>
    </p:spTree>
    <p:extLst>
      <p:ext uri="{BB962C8B-B14F-4D97-AF65-F5344CB8AC3E}">
        <p14:creationId xmlns:p14="http://schemas.microsoft.com/office/powerpoint/2010/main" val="7479349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91CA-E452-48A2-90EB-D32BB43D1DBF}" type="datetimeFigureOut">
              <a:rPr lang="el-GR" smtClean="0"/>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AC6AA-9F44-4CF7-A563-813E9438D12D}" type="slidenum">
              <a:rPr lang="el-GR" smtClean="0"/>
              <a:t>‹#›</a:t>
            </a:fld>
            <a:endParaRPr lang="el-GR"/>
          </a:p>
        </p:txBody>
      </p:sp>
    </p:spTree>
    <p:extLst>
      <p:ext uri="{BB962C8B-B14F-4D97-AF65-F5344CB8AC3E}">
        <p14:creationId xmlns:p14="http://schemas.microsoft.com/office/powerpoint/2010/main" val="16699625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A441-BA72-465B-A334-3DE20873E97F}" type="datetimeFigureOut">
              <a:rPr lang="el-GR" smtClean="0"/>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FB96-F21D-42EA-800C-6B90414142DC}" type="slidenum">
              <a:rPr lang="el-GR" smtClean="0"/>
              <a:t>‹#›</a:t>
            </a:fld>
            <a:endParaRPr lang="el-GR"/>
          </a:p>
        </p:txBody>
      </p:sp>
    </p:spTree>
    <p:extLst>
      <p:ext uri="{BB962C8B-B14F-4D97-AF65-F5344CB8AC3E}">
        <p14:creationId xmlns:p14="http://schemas.microsoft.com/office/powerpoint/2010/main" val="17412994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2.png"/><Relationship Id="rId3" Type="http://schemas.openxmlformats.org/officeDocument/2006/relationships/image" Target="../media/image48.jpeg"/><Relationship Id="rId12" Type="http://schemas.openxmlformats.org/officeDocument/2006/relationships/image" Target="../media/image56.sv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hyperlink" Target="mailto:tdrivas@noa.gr" TargetMode="External"/><Relationship Id="rId10" Type="http://schemas.openxmlformats.org/officeDocument/2006/relationships/image" Target="../media/image54.svg"/><Relationship Id="rId4" Type="http://schemas.openxmlformats.org/officeDocument/2006/relationships/hyperlink" Target="mailto:akoukos@noa.gr" TargetMode="External"/><Relationship Id="rId9" Type="http://schemas.openxmlformats.org/officeDocument/2006/relationships/image" Target="../media/image50.png"/><Relationship Id="rId14" Type="http://schemas.openxmlformats.org/officeDocument/2006/relationships/image" Target="../media/image58.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Θέση εικόνας 19" descr="Κοντινό πλάνο δέντρου&#10;&#10;Περιγραφή που δημιουργήθηκε με υψηλή αξιοπιστία">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162879"/>
            <a:ext cx="12018572" cy="6684572"/>
          </a:xfrm>
        </p:spPr>
      </p:pic>
      <p:sp>
        <p:nvSpPr>
          <p:cNvPr id="6" name="Τίτλος 5">
            <a:extLst>
              <a:ext uri="{FF2B5EF4-FFF2-40B4-BE49-F238E27FC236}">
                <a16:creationId xmlns:a16="http://schemas.microsoft.com/office/drawing/2014/main" id="{2E3EA56B-BEB0-4656-A20B-D15F03B7ACA1}"/>
              </a:ext>
            </a:extLst>
          </p:cNvPr>
          <p:cNvSpPr>
            <a:spLocks noGrp="1"/>
          </p:cNvSpPr>
          <p:nvPr>
            <p:ph type="ctrTitle"/>
          </p:nvPr>
        </p:nvSpPr>
        <p:spPr>
          <a:xfrm>
            <a:off x="86715" y="1284390"/>
            <a:ext cx="6840000" cy="2387600"/>
          </a:xfrm>
        </p:spPr>
        <p:txBody>
          <a:bodyPr rtlCol="0">
            <a:normAutofit/>
          </a:bodyPr>
          <a:lstStyle/>
          <a:p>
            <a:r>
              <a:rPr lang="en-US" dirty="0" smtClean="0">
                <a:latin typeface="Helvetica" panose="020B0604020202020204" pitchFamily="34" charset="0"/>
                <a:ea typeface="Cambria" panose="02040503050406030204" pitchFamily="18" charset="0"/>
                <a:cs typeface="Helvetica" panose="020B0604020202020204" pitchFamily="34" charset="0"/>
              </a:rPr>
              <a:t>Earth Observation Engineering Systems </a:t>
            </a:r>
            <a:endParaRPr lang="el-GR" sz="3000" dirty="0">
              <a:latin typeface="Helvetica" panose="020B0604020202020204" pitchFamily="34" charset="0"/>
              <a:ea typeface="Cambria" panose="02040503050406030204" pitchFamily="18" charset="0"/>
              <a:cs typeface="Helvetica" panose="020B0604020202020204" pitchFamily="34" charset="0"/>
            </a:endParaRPr>
          </a:p>
        </p:txBody>
      </p:sp>
      <p:sp>
        <p:nvSpPr>
          <p:cNvPr id="7" name="Υπότιτλος 6">
            <a:extLst>
              <a:ext uri="{FF2B5EF4-FFF2-40B4-BE49-F238E27FC236}">
                <a16:creationId xmlns:a16="http://schemas.microsoft.com/office/drawing/2014/main" id="{DA0FE6D5-D475-4CBB-A6C2-E3D991A36891}"/>
              </a:ext>
            </a:extLst>
          </p:cNvPr>
          <p:cNvSpPr>
            <a:spLocks noGrp="1"/>
          </p:cNvSpPr>
          <p:nvPr>
            <p:ph type="subTitle" idx="1"/>
          </p:nvPr>
        </p:nvSpPr>
        <p:spPr>
          <a:xfrm>
            <a:off x="89587" y="3571783"/>
            <a:ext cx="6840000" cy="936000"/>
          </a:xfrm>
        </p:spPr>
        <p:txBody>
          <a:bodyPr rtlCol="0"/>
          <a:lstStyle/>
          <a:p>
            <a:r>
              <a:rPr lang="en-US" dirty="0" smtClean="0"/>
              <a:t>Data </a:t>
            </a:r>
            <a:r>
              <a:rPr lang="en-US" dirty="0"/>
              <a:t>Cubes</a:t>
            </a:r>
            <a:endParaRPr lang="el-GR" dirty="0"/>
          </a:p>
        </p:txBody>
      </p:sp>
      <p:sp>
        <p:nvSpPr>
          <p:cNvPr id="47" name="Ελεύθερη σχεδίαση: Σχήμα 46" title="γεωμετρικό σχήμα">
            <a:extLst>
              <a:ext uri="{FF2B5EF4-FFF2-40B4-BE49-F238E27FC236}">
                <a16:creationId xmlns:a16="http://schemas.microsoft.com/office/drawing/2014/main" id="{B6D0B8EE-8E06-4051-87BF-62C153F3FBBB}"/>
              </a:ext>
            </a:extLst>
          </p:cNvPr>
          <p:cNvSpPr/>
          <p:nvPr/>
        </p:nvSpPr>
        <p:spPr>
          <a:xfrm rot="4308689">
            <a:off x="5269765" y="1275138"/>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Υπότιτλος 6">
            <a:extLst>
              <a:ext uri="{FF2B5EF4-FFF2-40B4-BE49-F238E27FC236}">
                <a16:creationId xmlns:a16="http://schemas.microsoft.com/office/drawing/2014/main" id="{DA0FE6D5-D475-4CBB-A6C2-E3D991A36891}"/>
              </a:ext>
            </a:extLst>
          </p:cNvPr>
          <p:cNvSpPr txBox="1">
            <a:spLocks/>
          </p:cNvSpPr>
          <p:nvPr/>
        </p:nvSpPr>
        <p:spPr>
          <a:xfrm>
            <a:off x="86715" y="4507783"/>
            <a:ext cx="6840000" cy="936000"/>
          </a:xfrm>
          <a:prstGeom prst="rect">
            <a:avLst/>
          </a:prstGeom>
          <a:solidFill>
            <a:schemeClr val="bg1"/>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997" y="4632076"/>
            <a:ext cx="869415" cy="681894"/>
          </a:xfrm>
          <a:prstGeom prst="rect">
            <a:avLst/>
          </a:prstGeom>
        </p:spPr>
      </p:pic>
      <p:pic>
        <p:nvPicPr>
          <p:cNvPr id="11" name="Εικόνα 10"/>
          <p:cNvPicPr>
            <a:picLocks noChangeAspect="1"/>
          </p:cNvPicPr>
          <p:nvPr/>
        </p:nvPicPr>
        <p:blipFill>
          <a:blip r:embed="rId5"/>
          <a:stretch>
            <a:fillRect/>
          </a:stretch>
        </p:blipFill>
        <p:spPr>
          <a:xfrm>
            <a:off x="978202" y="4632076"/>
            <a:ext cx="730795" cy="687414"/>
          </a:xfrm>
          <a:prstGeom prst="rect">
            <a:avLst/>
          </a:prstGeom>
        </p:spPr>
      </p:pic>
      <p:pic>
        <p:nvPicPr>
          <p:cNvPr id="1026" name="Picture 2" descr="beyond (@beyond_center) / Twitter"/>
          <p:cNvPicPr>
            <a:picLocks noChangeAspect="1" noChangeArrowheads="1"/>
          </p:cNvPicPr>
          <p:nvPr/>
        </p:nvPicPr>
        <p:blipFill rotWithShape="1">
          <a:blip r:embed="rId6">
            <a:extLst>
              <a:ext uri="{28A0092B-C50C-407E-A947-70E740481C1C}">
                <a14:useLocalDpi xmlns:a14="http://schemas.microsoft.com/office/drawing/2010/main" val="0"/>
              </a:ext>
            </a:extLst>
          </a:blip>
          <a:srcRect l="9438" t="10388" r="10473" b="10770"/>
          <a:stretch/>
        </p:blipFill>
        <p:spPr bwMode="auto">
          <a:xfrm>
            <a:off x="144029" y="4588983"/>
            <a:ext cx="766541" cy="75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4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879" y="515155"/>
            <a:ext cx="7372868" cy="754846"/>
          </a:xfrm>
        </p:spPr>
        <p:txBody>
          <a:bodyPr>
            <a:normAutofit/>
          </a:bodyPr>
          <a:lstStyle/>
          <a:p>
            <a:r>
              <a:rPr lang="en-US" sz="3200" dirty="0" err="1"/>
              <a:t>Datacube</a:t>
            </a:r>
            <a:r>
              <a:rPr lang="en-US" sz="3200" dirty="0"/>
              <a:t> Technologies: ODC</a:t>
            </a:r>
            <a:endParaRPr lang="en-US" altLang="en-US" sz="3200" dirty="0"/>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10</a:t>
            </a:fld>
            <a:endParaRPr lang="el-GR" dirty="0"/>
          </a:p>
        </p:txBody>
      </p:sp>
      <p:sp>
        <p:nvSpPr>
          <p:cNvPr id="8" name="Ορθογώνιο 7"/>
          <p:cNvSpPr/>
          <p:nvPr/>
        </p:nvSpPr>
        <p:spPr>
          <a:xfrm>
            <a:off x="284633" y="2289724"/>
            <a:ext cx="6232077" cy="3170099"/>
          </a:xfrm>
          <a:prstGeom prst="rect">
            <a:avLst/>
          </a:prstGeom>
        </p:spPr>
        <p:txBody>
          <a:bodyPr wrap="square">
            <a:spAutoFit/>
          </a:bodyPr>
          <a:lstStyle/>
          <a:p>
            <a:pPr marL="285750" indent="-285750">
              <a:buFont typeface="Arial" panose="020B0604020202020204" pitchFamily="34" charset="0"/>
              <a:buChar char="•"/>
            </a:pPr>
            <a:r>
              <a:rPr lang="en-US" sz="2000" dirty="0"/>
              <a:t>ODC uses the concepts of </a:t>
            </a:r>
            <a:r>
              <a:rPr lang="en-US" sz="2000" b="1" dirty="0"/>
              <a:t>Product</a:t>
            </a:r>
            <a:r>
              <a:rPr lang="en-US" sz="2000" dirty="0"/>
              <a:t> and </a:t>
            </a:r>
            <a:r>
              <a:rPr lang="en-US" sz="2000" b="1" dirty="0"/>
              <a:t>Dataset</a:t>
            </a:r>
            <a:r>
              <a:rPr lang="en-US" sz="2000" dirty="0"/>
              <a:t> to represent the data indexed in its catalog. </a:t>
            </a:r>
          </a:p>
          <a:p>
            <a:pPr marL="285750" indent="-285750">
              <a:buFont typeface="Arial" panose="020B0604020202020204" pitchFamily="34" charset="0"/>
              <a:buChar char="•"/>
            </a:pPr>
            <a:r>
              <a:rPr lang="en-US" sz="2000" b="1" dirty="0"/>
              <a:t>Products</a:t>
            </a:r>
            <a:r>
              <a:rPr lang="en-US" sz="2000" dirty="0"/>
              <a:t> are collections of data sets that share the same set of measures and some subsets of metadata. </a:t>
            </a:r>
          </a:p>
          <a:p>
            <a:pPr marL="285750" indent="-285750" algn="just">
              <a:buFont typeface="Arial" panose="020B0604020202020204" pitchFamily="34" charset="0"/>
              <a:buChar char="•"/>
            </a:pPr>
            <a:r>
              <a:rPr lang="en-US" sz="2000" dirty="0"/>
              <a:t>The </a:t>
            </a:r>
            <a:r>
              <a:rPr lang="en-US" sz="2000" b="1" dirty="0"/>
              <a:t>Dataset</a:t>
            </a:r>
            <a:r>
              <a:rPr lang="en-US" sz="2000" dirty="0"/>
              <a:t> represents the smallest independently described, inventoried and managed data aggregation. These are usually scenes stored in files that together represent a Product</a:t>
            </a:r>
          </a:p>
          <a:p>
            <a:endParaRPr lang="en-US" sz="2000" dirty="0"/>
          </a:p>
        </p:txBody>
      </p:sp>
      <p:pic>
        <p:nvPicPr>
          <p:cNvPr id="3" name="Εικόνα 2"/>
          <p:cNvPicPr>
            <a:picLocks noChangeAspect="1"/>
          </p:cNvPicPr>
          <p:nvPr/>
        </p:nvPicPr>
        <p:blipFill>
          <a:blip r:embed="rId2"/>
          <a:stretch>
            <a:fillRect/>
          </a:stretch>
        </p:blipFill>
        <p:spPr>
          <a:xfrm>
            <a:off x="6862562" y="1834277"/>
            <a:ext cx="4381500" cy="3771900"/>
          </a:xfrm>
          <a:prstGeom prst="rect">
            <a:avLst/>
          </a:prstGeom>
        </p:spPr>
      </p:pic>
    </p:spTree>
    <p:extLst>
      <p:ext uri="{BB962C8B-B14F-4D97-AF65-F5344CB8AC3E}">
        <p14:creationId xmlns:p14="http://schemas.microsoft.com/office/powerpoint/2010/main" val="284132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pPr rtl="0"/>
            <a:r>
              <a:rPr lang="en-US" dirty="0"/>
              <a:t>Data Loading in ODC</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11</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Εικόνα 10"/>
          <p:cNvPicPr>
            <a:picLocks noChangeAspect="1"/>
          </p:cNvPicPr>
          <p:nvPr/>
        </p:nvPicPr>
        <p:blipFill>
          <a:blip r:embed="rId3"/>
          <a:stretch>
            <a:fillRect/>
          </a:stretch>
        </p:blipFill>
        <p:spPr>
          <a:xfrm>
            <a:off x="1431170" y="1170639"/>
            <a:ext cx="9329660" cy="4186238"/>
          </a:xfrm>
          <a:prstGeom prst="rect">
            <a:avLst/>
          </a:prstGeom>
        </p:spPr>
      </p:pic>
      <p:sp>
        <p:nvSpPr>
          <p:cNvPr id="12" name="Ορθογώνιο 11"/>
          <p:cNvSpPr/>
          <p:nvPr/>
        </p:nvSpPr>
        <p:spPr>
          <a:xfrm>
            <a:off x="2114550" y="5671947"/>
            <a:ext cx="8458200" cy="369332"/>
          </a:xfrm>
          <a:prstGeom prst="rect">
            <a:avLst/>
          </a:prstGeom>
        </p:spPr>
        <p:txBody>
          <a:bodyPr wrap="square">
            <a:spAutoFit/>
          </a:bodyPr>
          <a:lstStyle/>
          <a:p>
            <a:r>
              <a:rPr lang="en-US" dirty="0"/>
              <a:t>https://medium.com/opendatacube/what-is-open-data-cube-805af60820d7</a:t>
            </a:r>
          </a:p>
        </p:txBody>
      </p:sp>
    </p:spTree>
    <p:extLst>
      <p:ext uri="{BB962C8B-B14F-4D97-AF65-F5344CB8AC3E}">
        <p14:creationId xmlns:p14="http://schemas.microsoft.com/office/powerpoint/2010/main" val="385734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pPr rtl="0"/>
            <a:r>
              <a:rPr lang="en-US" dirty="0"/>
              <a:t>Data Loading in ODC</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049466"/>
            <a:ext cx="6198105" cy="4315961"/>
          </a:xfrm>
        </p:spPr>
        <p:txBody>
          <a:bodyPr rtlCol="0">
            <a:noAutofit/>
          </a:bodyPr>
          <a:lstStyle/>
          <a:p>
            <a:pPr algn="just"/>
            <a:r>
              <a:rPr lang="en-US" sz="1800" b="1" dirty="0"/>
              <a:t>Step 1: </a:t>
            </a:r>
            <a:r>
              <a:rPr lang="en-US" sz="1800" dirty="0"/>
              <a:t>A Product must be registered from its metadata. </a:t>
            </a:r>
          </a:p>
          <a:p>
            <a:pPr algn="just"/>
            <a:r>
              <a:rPr lang="en-US" sz="1800" b="1" dirty="0"/>
              <a:t>Step 2: </a:t>
            </a:r>
            <a:r>
              <a:rPr lang="en-US" sz="1800" dirty="0"/>
              <a:t>the metadata is extracted from each file (Dataset) that will be linked to the Product. </a:t>
            </a:r>
          </a:p>
          <a:p>
            <a:pPr algn="just"/>
            <a:r>
              <a:rPr lang="en-US" sz="1800" b="1" dirty="0"/>
              <a:t>Step 3</a:t>
            </a:r>
            <a:r>
              <a:rPr lang="en-US" sz="1800" dirty="0"/>
              <a:t>: With the metadata of the prepared files, the third step is to register these Datasets in the ODC catalog. </a:t>
            </a:r>
          </a:p>
          <a:p>
            <a:pPr algn="just"/>
            <a:r>
              <a:rPr lang="en-US" sz="1800" b="1" dirty="0"/>
              <a:t>Step 4: </a:t>
            </a:r>
            <a:r>
              <a:rPr lang="en-US" sz="1800" dirty="0"/>
              <a:t>The last step, called data ingestion, is optional and deals with the process of creating new Datasets from already registered Datasets. These new Datasets is saved using a new storage scheme, composing a new Product. At this stage, data can be re-sampled, re-organized in time series and/or broken into smaller blocks for storage. The main purpose of producing these new Datasets is to optimize the data format to speed up the reading process of data in the file system.</a:t>
            </a:r>
          </a:p>
          <a:p>
            <a:pPr algn="just"/>
            <a:endParaRPr lang="en-US" sz="1800"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12</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 name="Εικόνα 6"/>
          <p:cNvPicPr>
            <a:picLocks noChangeAspect="1"/>
          </p:cNvPicPr>
          <p:nvPr/>
        </p:nvPicPr>
        <p:blipFill>
          <a:blip r:embed="rId3"/>
          <a:stretch>
            <a:fillRect/>
          </a:stretch>
        </p:blipFill>
        <p:spPr>
          <a:xfrm>
            <a:off x="6809961" y="593322"/>
            <a:ext cx="4054108" cy="5228248"/>
          </a:xfrm>
          <a:prstGeom prst="rect">
            <a:avLst/>
          </a:prstGeom>
        </p:spPr>
      </p:pic>
    </p:spTree>
    <p:extLst>
      <p:ext uri="{BB962C8B-B14F-4D97-AF65-F5344CB8AC3E}">
        <p14:creationId xmlns:p14="http://schemas.microsoft.com/office/powerpoint/2010/main" val="420623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pPr rtl="0"/>
            <a:r>
              <a:rPr lang="en-US" dirty="0"/>
              <a:t>Indexing and Ingestion</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5953" y="1255003"/>
            <a:ext cx="11500094" cy="4315961"/>
          </a:xfrm>
        </p:spPr>
        <p:txBody>
          <a:bodyPr rtlCol="0">
            <a:noAutofit/>
          </a:bodyPr>
          <a:lstStyle/>
          <a:p>
            <a:pPr algn="just"/>
            <a:r>
              <a:rPr lang="en-US" sz="2400" b="1" dirty="0"/>
              <a:t>Indexing</a:t>
            </a:r>
            <a:r>
              <a:rPr lang="en-US" sz="2400" dirty="0"/>
              <a:t> is the entire process of adding new </a:t>
            </a:r>
            <a:r>
              <a:rPr lang="en-US" sz="2400" b="1" dirty="0"/>
              <a:t>metadata</a:t>
            </a:r>
            <a:r>
              <a:rPr lang="en-US" sz="2400" dirty="0"/>
              <a:t> for a product to the Data Cube</a:t>
            </a:r>
          </a:p>
          <a:p>
            <a:pPr algn="just"/>
            <a:r>
              <a:rPr lang="en-US" sz="2400" b="1" dirty="0"/>
              <a:t>Ingestion</a:t>
            </a:r>
            <a:r>
              <a:rPr lang="en-US" sz="2400" dirty="0"/>
              <a:t> is the entire process of adding new </a:t>
            </a:r>
            <a:r>
              <a:rPr lang="en-US" sz="2400" b="1" dirty="0"/>
              <a:t>data</a:t>
            </a:r>
            <a:r>
              <a:rPr lang="en-US" sz="2400" dirty="0"/>
              <a:t> to the Data Cube. </a:t>
            </a:r>
          </a:p>
          <a:p>
            <a:pPr algn="just"/>
            <a:r>
              <a:rPr lang="en-US" sz="2400" dirty="0"/>
              <a:t>Both process include: </a:t>
            </a:r>
          </a:p>
          <a:p>
            <a:pPr lvl="1" algn="just"/>
            <a:r>
              <a:rPr lang="en-US" sz="2000" dirty="0"/>
              <a:t>Describing your source dataset in a well-defined schema(.</a:t>
            </a:r>
            <a:r>
              <a:rPr lang="en-US" sz="2000" dirty="0" err="1"/>
              <a:t>yaml</a:t>
            </a:r>
            <a:r>
              <a:rPr lang="en-US" sz="2000" dirty="0"/>
              <a:t>) </a:t>
            </a:r>
          </a:p>
          <a:p>
            <a:pPr lvl="1" algn="just"/>
            <a:r>
              <a:rPr lang="en-US" sz="2000" dirty="0"/>
              <a:t>Creating a script for each dataset to generate a metadata file(.</a:t>
            </a:r>
            <a:r>
              <a:rPr lang="en-US" sz="2000" dirty="0" err="1"/>
              <a:t>yaml</a:t>
            </a:r>
            <a:r>
              <a:rPr lang="en-US" sz="2000" dirty="0"/>
              <a:t>). </a:t>
            </a:r>
          </a:p>
          <a:p>
            <a:pPr algn="just"/>
            <a:r>
              <a:rPr lang="en-US" dirty="0"/>
              <a:t>Ingestion additionally include:</a:t>
            </a:r>
          </a:p>
          <a:p>
            <a:pPr lvl="1" algn="just"/>
            <a:r>
              <a:rPr lang="en-US" sz="2000" dirty="0"/>
              <a:t>Creating an ingestion configuration file that defines the input dataset type and the output characteristics</a:t>
            </a:r>
            <a:endParaRPr lang="en-US" sz="20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13</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41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pPr rtl="0"/>
            <a:r>
              <a:rPr lang="en-US" dirty="0"/>
              <a:t>Product definition</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4079753" y="1407403"/>
            <a:ext cx="5464297" cy="1392947"/>
          </a:xfrm>
        </p:spPr>
        <p:txBody>
          <a:bodyPr rtlCol="0">
            <a:noAutofit/>
          </a:bodyPr>
          <a:lstStyle/>
          <a:p>
            <a:pPr algn="just"/>
            <a:r>
              <a:rPr lang="en-US" sz="2400" dirty="0"/>
              <a:t>Defines some of the metadata common to all the datasets.</a:t>
            </a:r>
          </a:p>
          <a:p>
            <a:pPr algn="just"/>
            <a:r>
              <a:rPr lang="en-US" sz="2400" dirty="0"/>
              <a:t>We have created multiple products based on our needs:</a:t>
            </a:r>
          </a:p>
          <a:p>
            <a:pPr lvl="1" algn="just"/>
            <a:r>
              <a:rPr lang="en-US" sz="2000" dirty="0"/>
              <a:t>Sentinel-2 raw</a:t>
            </a:r>
          </a:p>
          <a:p>
            <a:pPr lvl="1" algn="just"/>
            <a:r>
              <a:rPr lang="en-US" sz="2000" dirty="0"/>
              <a:t>Sentinel-2 preprocessed</a:t>
            </a:r>
          </a:p>
          <a:p>
            <a:pPr lvl="1" algn="just"/>
            <a:r>
              <a:rPr lang="en-US" sz="2000" dirty="0"/>
              <a:t>Sentinel-1 </a:t>
            </a:r>
            <a:r>
              <a:rPr lang="en-US" sz="2000" dirty="0" err="1"/>
              <a:t>BackScatter</a:t>
            </a:r>
            <a:endParaRPr lang="en-US" sz="2000" dirty="0"/>
          </a:p>
          <a:p>
            <a:pPr lvl="1" algn="just"/>
            <a:r>
              <a:rPr lang="en-US" sz="2000" dirty="0"/>
              <a:t>Sentinel-1 Coherence</a:t>
            </a:r>
          </a:p>
          <a:p>
            <a:pPr lvl="1" algn="just"/>
            <a:r>
              <a:rPr lang="en-US" sz="2000" dirty="0"/>
              <a:t>LPIS</a:t>
            </a:r>
          </a:p>
          <a:p>
            <a:pPr algn="just"/>
            <a:r>
              <a:rPr lang="en-US" sz="2400" dirty="0"/>
              <a:t>$ </a:t>
            </a:r>
            <a:r>
              <a:rPr lang="en-US" sz="2400" b="1" dirty="0" err="1"/>
              <a:t>datacube</a:t>
            </a:r>
            <a:r>
              <a:rPr lang="en-US" sz="2400" b="1" dirty="0"/>
              <a:t> product add </a:t>
            </a:r>
            <a:r>
              <a:rPr lang="en-US" sz="2400" b="1" dirty="0" err="1"/>
              <a:t>product.yaml</a:t>
            </a:r>
            <a:r>
              <a:rPr lang="en-US" sz="2400" b="1" dirty="0"/>
              <a:t>  </a:t>
            </a:r>
          </a:p>
          <a:p>
            <a:pPr algn="just"/>
            <a:endParaRPr lang="en-US" sz="20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14</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3"/>
          <a:stretch>
            <a:fillRect/>
          </a:stretch>
        </p:blipFill>
        <p:spPr>
          <a:xfrm>
            <a:off x="573027" y="1255003"/>
            <a:ext cx="3105150" cy="4286250"/>
          </a:xfrm>
          <a:prstGeom prst="rect">
            <a:avLst/>
          </a:prstGeom>
        </p:spPr>
      </p:pic>
    </p:spTree>
    <p:extLst>
      <p:ext uri="{BB962C8B-B14F-4D97-AF65-F5344CB8AC3E}">
        <p14:creationId xmlns:p14="http://schemas.microsoft.com/office/powerpoint/2010/main" val="297592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pPr rtl="0"/>
            <a:r>
              <a:rPr lang="en-US" dirty="0"/>
              <a:t>Products in Database</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15</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 name="Εικόνα 6"/>
          <p:cNvPicPr>
            <a:picLocks noChangeAspect="1"/>
          </p:cNvPicPr>
          <p:nvPr/>
        </p:nvPicPr>
        <p:blipFill>
          <a:blip r:embed="rId3"/>
          <a:stretch>
            <a:fillRect/>
          </a:stretch>
        </p:blipFill>
        <p:spPr>
          <a:xfrm>
            <a:off x="197429" y="1074699"/>
            <a:ext cx="11797142" cy="4873127"/>
          </a:xfrm>
          <a:prstGeom prst="rect">
            <a:avLst/>
          </a:prstGeom>
        </p:spPr>
      </p:pic>
    </p:spTree>
    <p:extLst>
      <p:ext uri="{BB962C8B-B14F-4D97-AF65-F5344CB8AC3E}">
        <p14:creationId xmlns:p14="http://schemas.microsoft.com/office/powerpoint/2010/main" val="64071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r>
              <a:rPr lang="en-US" dirty="0"/>
              <a:t>Dataset Preparation Scripts &amp; Indexing </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405619" y="1255003"/>
            <a:ext cx="10458450" cy="1392947"/>
          </a:xfrm>
        </p:spPr>
        <p:txBody>
          <a:bodyPr rtlCol="0">
            <a:noAutofit/>
          </a:bodyPr>
          <a:lstStyle/>
          <a:p>
            <a:pPr algn="just"/>
            <a:r>
              <a:rPr lang="en-US" sz="2400" dirty="0"/>
              <a:t>Next step is to create files that describe each dataset. </a:t>
            </a:r>
          </a:p>
          <a:p>
            <a:pPr algn="just"/>
            <a:r>
              <a:rPr lang="en-US" sz="2400" dirty="0"/>
              <a:t>Thus, preparation python script read satellite data and identify its attributes. </a:t>
            </a:r>
          </a:p>
          <a:p>
            <a:pPr algn="just"/>
            <a:r>
              <a:rPr lang="en-US" sz="2400" dirty="0"/>
              <a:t>Based on this metadata, a .</a:t>
            </a:r>
            <a:r>
              <a:rPr lang="en-US" sz="2400" dirty="0" err="1"/>
              <a:t>yaml</a:t>
            </a:r>
            <a:r>
              <a:rPr lang="en-US" sz="2400" dirty="0"/>
              <a:t> file is created for each image. </a:t>
            </a:r>
          </a:p>
          <a:p>
            <a:pPr algn="just"/>
            <a:r>
              <a:rPr lang="en-US" sz="2400" dirty="0"/>
              <a:t>Finally, the metadata is indexed in the database based on the following commands:</a:t>
            </a:r>
          </a:p>
          <a:p>
            <a:pPr lvl="1" algn="just"/>
            <a:r>
              <a:rPr lang="en-US" sz="2000" b="1" dirty="0"/>
              <a:t>$ </a:t>
            </a:r>
            <a:r>
              <a:rPr lang="en-US" sz="2000" b="1" dirty="0" err="1"/>
              <a:t>datacube</a:t>
            </a:r>
            <a:r>
              <a:rPr lang="en-US" sz="2000" b="1" dirty="0"/>
              <a:t> dataset add </a:t>
            </a:r>
            <a:r>
              <a:rPr lang="en-US" sz="2000" b="1" dirty="0" err="1"/>
              <a:t>datasetXIndexing.yaml</a:t>
            </a:r>
            <a:endParaRPr lang="en-US" sz="16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16</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p:cNvPicPr>
            <a:picLocks noChangeAspect="1"/>
          </p:cNvPicPr>
          <p:nvPr/>
        </p:nvPicPr>
        <p:blipFill>
          <a:blip r:embed="rId3"/>
          <a:stretch>
            <a:fillRect/>
          </a:stretch>
        </p:blipFill>
        <p:spPr>
          <a:xfrm>
            <a:off x="2292439" y="4317594"/>
            <a:ext cx="5778052" cy="2223576"/>
          </a:xfrm>
          <a:prstGeom prst="rect">
            <a:avLst/>
          </a:prstGeom>
        </p:spPr>
      </p:pic>
    </p:spTree>
    <p:extLst>
      <p:ext uri="{BB962C8B-B14F-4D97-AF65-F5344CB8AC3E}">
        <p14:creationId xmlns:p14="http://schemas.microsoft.com/office/powerpoint/2010/main" val="81626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r>
              <a:rPr lang="en-US" dirty="0"/>
              <a:t>Dataset Ingestion</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405619" y="1352198"/>
            <a:ext cx="10458450" cy="1392947"/>
          </a:xfrm>
        </p:spPr>
        <p:txBody>
          <a:bodyPr rtlCol="0">
            <a:noAutofit/>
          </a:bodyPr>
          <a:lstStyle/>
          <a:p>
            <a:pPr algn="just"/>
            <a:r>
              <a:rPr lang="en-US" sz="2400" dirty="0"/>
              <a:t>Ingestion configuration file</a:t>
            </a:r>
          </a:p>
          <a:p>
            <a:pPr lvl="1" algn="just"/>
            <a:r>
              <a:rPr lang="en-US" dirty="0"/>
              <a:t>defining a transformation between the source dataset and the output dataset. </a:t>
            </a:r>
          </a:p>
          <a:p>
            <a:pPr lvl="1" algn="just"/>
            <a:r>
              <a:rPr lang="en-US" dirty="0"/>
              <a:t>Using the ingestion process to define a bounding box, a resolution, projection and tile size.</a:t>
            </a:r>
          </a:p>
          <a:p>
            <a:pPr algn="just"/>
            <a:r>
              <a:rPr lang="en-US" sz="2400" b="1" dirty="0"/>
              <a:t>$ </a:t>
            </a:r>
            <a:r>
              <a:rPr lang="en-US" sz="2400" b="1" dirty="0" err="1"/>
              <a:t>datacube</a:t>
            </a:r>
            <a:r>
              <a:rPr lang="en-US" sz="2400" b="1" dirty="0"/>
              <a:t> ingest -c </a:t>
            </a:r>
            <a:r>
              <a:rPr lang="en-US" sz="2400" b="1" dirty="0" err="1"/>
              <a:t>datasetXIngestion.yaml</a:t>
            </a:r>
            <a:r>
              <a:rPr lang="en-US" sz="2400" dirty="0"/>
              <a:t>  </a:t>
            </a:r>
            <a:endParaRPr lang="en-US" sz="24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17</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3"/>
          <a:stretch>
            <a:fillRect/>
          </a:stretch>
        </p:blipFill>
        <p:spPr>
          <a:xfrm>
            <a:off x="2753531" y="3945383"/>
            <a:ext cx="5762625" cy="2105025"/>
          </a:xfrm>
          <a:prstGeom prst="rect">
            <a:avLst/>
          </a:prstGeom>
        </p:spPr>
      </p:pic>
    </p:spTree>
    <p:extLst>
      <p:ext uri="{BB962C8B-B14F-4D97-AF65-F5344CB8AC3E}">
        <p14:creationId xmlns:p14="http://schemas.microsoft.com/office/powerpoint/2010/main" val="1050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70560"/>
            <a:ext cx="10515600" cy="1325563"/>
          </a:xfrm>
        </p:spPr>
        <p:txBody>
          <a:bodyPr rtlCol="0"/>
          <a:lstStyle/>
          <a:p>
            <a:r>
              <a:rPr lang="en-US" dirty="0"/>
              <a:t>Indexing or Ingestion</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405619" y="1352198"/>
            <a:ext cx="8751260" cy="2972152"/>
          </a:xfrm>
        </p:spPr>
        <p:txBody>
          <a:bodyPr rtlCol="0">
            <a:noAutofit/>
          </a:bodyPr>
          <a:lstStyle/>
          <a:p>
            <a:pPr marL="0" indent="0" algn="just">
              <a:buNone/>
            </a:pPr>
            <a:r>
              <a:rPr lang="en-US" sz="2000" dirty="0"/>
              <a:t>From the developers of ODC: </a:t>
            </a:r>
          </a:p>
          <a:p>
            <a:pPr algn="just">
              <a:lnSpc>
                <a:spcPct val="100000"/>
              </a:lnSpc>
            </a:pPr>
            <a:r>
              <a:rPr lang="en-US" sz="1800" b="1" dirty="0"/>
              <a:t>Ingestion is no longer recommended</a:t>
            </a:r>
            <a:r>
              <a:rPr lang="en-US" sz="1800" dirty="0"/>
              <a:t>. While it was used as an </a:t>
            </a:r>
            <a:r>
              <a:rPr lang="en-US" sz="1800" dirty="0" err="1"/>
              <a:t>optimised</a:t>
            </a:r>
            <a:r>
              <a:rPr lang="en-US" sz="1800" dirty="0"/>
              <a:t> on-disk storage mechanism, there are a range of reasons why this is no longer ideal. For example the emergence of cloud </a:t>
            </a:r>
            <a:r>
              <a:rPr lang="en-US" sz="1800" dirty="0" err="1"/>
              <a:t>optimised</a:t>
            </a:r>
            <a:r>
              <a:rPr lang="en-US" sz="1800" dirty="0"/>
              <a:t> storage formats means that software such as GDAL and </a:t>
            </a:r>
            <a:r>
              <a:rPr lang="en-US" sz="1800" dirty="0" err="1"/>
              <a:t>Rasterio</a:t>
            </a:r>
            <a:r>
              <a:rPr lang="en-US" sz="1800" dirty="0"/>
              <a:t> are </a:t>
            </a:r>
            <a:r>
              <a:rPr lang="en-US" sz="1800" dirty="0" err="1"/>
              <a:t>optimised</a:t>
            </a:r>
            <a:r>
              <a:rPr lang="en-US" sz="1800" dirty="0"/>
              <a:t> for reading many files over the network. Additionally the limitation of </a:t>
            </a:r>
            <a:r>
              <a:rPr lang="en-US" sz="1800" dirty="0" err="1"/>
              <a:t>NetCDF</a:t>
            </a:r>
            <a:r>
              <a:rPr lang="en-US" sz="1800" dirty="0"/>
              <a:t> reading to a single thread means that reading from .TIF files on disk could be faster in some situations.</a:t>
            </a:r>
          </a:p>
          <a:p>
            <a:pPr algn="just">
              <a:lnSpc>
                <a:spcPct val="100000"/>
              </a:lnSpc>
            </a:pPr>
            <a:r>
              <a:rPr lang="en-US" sz="1800" dirty="0"/>
              <a:t>In addition to limited performance improvements, ingestion leads to duplication of data and opinionated decisions, such as reprojection of data, which can lead to a loss of data fidelity.</a:t>
            </a:r>
          </a:p>
          <a:p>
            <a:pPr marL="0" indent="0" algn="just">
              <a:buNone/>
            </a:pPr>
            <a:endParaRPr lang="en-US" sz="2400" b="1" dirty="0"/>
          </a:p>
        </p:txBody>
      </p:sp>
      <p:pic>
        <p:nvPicPr>
          <p:cNvPr id="3" name="Εικόνα 2"/>
          <p:cNvPicPr>
            <a:picLocks noChangeAspect="1"/>
          </p:cNvPicPr>
          <p:nvPr/>
        </p:nvPicPr>
        <p:blipFill>
          <a:blip r:embed="rId3"/>
          <a:stretch>
            <a:fillRect/>
          </a:stretch>
        </p:blipFill>
        <p:spPr>
          <a:xfrm>
            <a:off x="9251167" y="1920822"/>
            <a:ext cx="2627604" cy="2066723"/>
          </a:xfrm>
          <a:prstGeom prst="rect">
            <a:avLst/>
          </a:prstGeom>
        </p:spPr>
      </p:pic>
      <p:sp>
        <p:nvSpPr>
          <p:cNvPr id="9" name="Oval 17">
            <a:extLst>
              <a:ext uri="{FF2B5EF4-FFF2-40B4-BE49-F238E27FC236}">
                <a16:creationId xmlns:a16="http://schemas.microsoft.com/office/drawing/2014/main" id="{2B7A4A55-1731-4D29-AF0D-30D677A2F55C}"/>
              </a:ext>
            </a:extLst>
          </p:cNvPr>
          <p:cNvSpPr/>
          <p:nvPr/>
        </p:nvSpPr>
        <p:spPr>
          <a:xfrm>
            <a:off x="6523881" y="4940735"/>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TextBox 9">
            <a:extLst>
              <a:ext uri="{FF2B5EF4-FFF2-40B4-BE49-F238E27FC236}">
                <a16:creationId xmlns:a16="http://schemas.microsoft.com/office/drawing/2014/main" id="{72234AAD-AC05-4A1A-A6E4-ECE64F301D6D}"/>
              </a:ext>
            </a:extLst>
          </p:cNvPr>
          <p:cNvSpPr txBox="1"/>
          <p:nvPr/>
        </p:nvSpPr>
        <p:spPr>
          <a:xfrm>
            <a:off x="2527518" y="5218314"/>
            <a:ext cx="3967346" cy="584775"/>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Currently, we prefer indexing of data combined with </a:t>
            </a:r>
            <a:r>
              <a:rPr lang="en-US" altLang="ko-KR" sz="1600" dirty="0" smtClean="0">
                <a:solidFill>
                  <a:schemeClr val="tx1">
                    <a:lumMod val="75000"/>
                    <a:lumOff val="25000"/>
                  </a:schemeClr>
                </a:solidFill>
                <a:cs typeface="Arial" pitchFamily="34" charset="0"/>
              </a:rPr>
              <a:t>pre-</a:t>
            </a:r>
            <a:r>
              <a:rPr lang="en-US" altLang="ko-KR" sz="1600" dirty="0" err="1" smtClean="0">
                <a:solidFill>
                  <a:schemeClr val="tx1">
                    <a:lumMod val="75000"/>
                    <a:lumOff val="25000"/>
                  </a:schemeClr>
                </a:solidFill>
                <a:cs typeface="Arial" pitchFamily="34" charset="0"/>
              </a:rPr>
              <a:t>proccesed</a:t>
            </a:r>
            <a:r>
              <a:rPr lang="en-US" altLang="ko-KR" sz="1600" dirty="0" smtClean="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GeoTIFFs</a:t>
            </a:r>
            <a:endParaRPr lang="ko-KR" altLang="en-US" sz="1600" dirty="0">
              <a:solidFill>
                <a:schemeClr val="tx1">
                  <a:lumMod val="75000"/>
                  <a:lumOff val="25000"/>
                </a:schemeClr>
              </a:solidFill>
            </a:endParaRPr>
          </a:p>
        </p:txBody>
      </p:sp>
      <p:sp>
        <p:nvSpPr>
          <p:cNvPr id="11" name="TextBox 10">
            <a:extLst>
              <a:ext uri="{FF2B5EF4-FFF2-40B4-BE49-F238E27FC236}">
                <a16:creationId xmlns:a16="http://schemas.microsoft.com/office/drawing/2014/main" id="{15B38D09-A0FD-4C37-A6F8-5F450BA01968}"/>
              </a:ext>
            </a:extLst>
          </p:cNvPr>
          <p:cNvSpPr txBox="1"/>
          <p:nvPr/>
        </p:nvSpPr>
        <p:spPr>
          <a:xfrm>
            <a:off x="3152119" y="4846864"/>
            <a:ext cx="3384000" cy="338554"/>
          </a:xfrm>
          <a:prstGeom prst="rect">
            <a:avLst/>
          </a:prstGeom>
          <a:noFill/>
        </p:spPr>
        <p:txBody>
          <a:bodyPr wrap="square" rtlCol="0">
            <a:spAutoFit/>
          </a:bodyPr>
          <a:lstStyle/>
          <a:p>
            <a:pPr algn="r"/>
            <a:r>
              <a:rPr lang="en-US" altLang="ko-KR" sz="1600" dirty="0">
                <a:solidFill>
                  <a:schemeClr val="tx1">
                    <a:lumMod val="75000"/>
                    <a:lumOff val="25000"/>
                  </a:schemeClr>
                </a:solidFill>
              </a:rPr>
              <a:t>NOA Strategy</a:t>
            </a:r>
            <a:endParaRPr lang="ko-KR" altLang="en-US" sz="1600" dirty="0">
              <a:solidFill>
                <a:schemeClr val="tx1">
                  <a:lumMod val="75000"/>
                  <a:lumOff val="25000"/>
                </a:schemeClr>
              </a:solidFill>
            </a:endParaRPr>
          </a:p>
        </p:txBody>
      </p:sp>
      <p:cxnSp>
        <p:nvCxnSpPr>
          <p:cNvPr id="12" name="Straight Connector 20">
            <a:extLst>
              <a:ext uri="{FF2B5EF4-FFF2-40B4-BE49-F238E27FC236}">
                <a16:creationId xmlns:a16="http://schemas.microsoft.com/office/drawing/2014/main" id="{693117A4-19C3-4167-8B4E-317B7B602005}"/>
              </a:ext>
            </a:extLst>
          </p:cNvPr>
          <p:cNvCxnSpPr>
            <a:cxnSpLocks/>
          </p:cNvCxnSpPr>
          <p:nvPr/>
        </p:nvCxnSpPr>
        <p:spPr>
          <a:xfrm>
            <a:off x="2938711" y="5156759"/>
            <a:ext cx="3600000" cy="0"/>
          </a:xfrm>
          <a:prstGeom prst="line">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3" name="Oval 21">
            <a:extLst>
              <a:ext uri="{FF2B5EF4-FFF2-40B4-BE49-F238E27FC236}">
                <a16:creationId xmlns:a16="http://schemas.microsoft.com/office/drawing/2014/main" id="{0D7F3BC7-EB6D-4495-98E4-941ADE8D96AD}"/>
              </a:ext>
            </a:extLst>
          </p:cNvPr>
          <p:cNvSpPr>
            <a:spLocks noChangeAspect="1"/>
          </p:cNvSpPr>
          <p:nvPr/>
        </p:nvSpPr>
        <p:spPr>
          <a:xfrm>
            <a:off x="6630407" y="5051891"/>
            <a:ext cx="222856" cy="22471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69266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Accessing Data – The Python API</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396849"/>
            <a:ext cx="11538731" cy="4315961"/>
          </a:xfrm>
        </p:spPr>
        <p:txBody>
          <a:bodyPr rtlCol="0">
            <a:noAutofit/>
          </a:bodyPr>
          <a:lstStyle/>
          <a:p>
            <a:pPr algn="just"/>
            <a:r>
              <a:rPr lang="en-US" sz="2000" dirty="0"/>
              <a:t>The development of applications for processing data indexed by an ODC instance requires the use of the framework’s Python API. </a:t>
            </a:r>
          </a:p>
          <a:p>
            <a:pPr algn="just"/>
            <a:r>
              <a:rPr lang="en-US" sz="2000" dirty="0"/>
              <a:t>This API allows the listing of indexed Products, retrieving Products and Datasets data and metadata. </a:t>
            </a:r>
          </a:p>
          <a:p>
            <a:pPr algn="just"/>
            <a:r>
              <a:rPr lang="en-US" sz="2000" dirty="0"/>
              <a:t>Data retrieval is performed by a load function that receives parameters such as product name, bounding box, period range, and spatial output resolution. </a:t>
            </a:r>
          </a:p>
          <a:p>
            <a:pPr algn="just"/>
            <a:r>
              <a:rPr lang="en-US" sz="2000" dirty="0"/>
              <a:t>This function returns a </a:t>
            </a:r>
            <a:r>
              <a:rPr lang="en-US" sz="2000" dirty="0" err="1"/>
              <a:t>xarray</a:t>
            </a:r>
            <a:r>
              <a:rPr lang="en-US" sz="2000" dirty="0"/>
              <a:t> object to be used by user’s application. </a:t>
            </a:r>
          </a:p>
          <a:p>
            <a:pPr algn="just"/>
            <a:r>
              <a:rPr lang="en-US" sz="2000" dirty="0"/>
              <a:t>For parallelization of processing, ODC has examples of using asynchronous task queues through the use of the Celery framework. Nevertheless, the parallelization of the processing of applications using ODC is the responsibility of the user.</a:t>
            </a:r>
          </a:p>
          <a:p>
            <a:pPr algn="just"/>
            <a:endParaRPr lang="en-US" sz="2400" u="sng"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19</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3"/>
          <a:stretch>
            <a:fillRect/>
          </a:stretch>
        </p:blipFill>
        <p:spPr>
          <a:xfrm>
            <a:off x="812777" y="4921626"/>
            <a:ext cx="10334625" cy="1371600"/>
          </a:xfrm>
          <a:prstGeom prst="rect">
            <a:avLst/>
          </a:prstGeom>
        </p:spPr>
      </p:pic>
    </p:spTree>
    <p:extLst>
      <p:ext uri="{BB962C8B-B14F-4D97-AF65-F5344CB8AC3E}">
        <p14:creationId xmlns:p14="http://schemas.microsoft.com/office/powerpoint/2010/main" val="159324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41582" y="1347865"/>
            <a:ext cx="8717246"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The Common Agricultural Policy (CAP) has set out </a:t>
            </a:r>
            <a:r>
              <a:rPr lang="en-US" dirty="0" smtClean="0"/>
              <a:t>to implement </a:t>
            </a:r>
            <a:r>
              <a:rPr lang="en-US" dirty="0"/>
              <a:t>radical changes towards </a:t>
            </a:r>
            <a:r>
              <a:rPr lang="en-US" b="1" dirty="0" smtClean="0"/>
              <a:t>fairer</a:t>
            </a:r>
            <a:r>
              <a:rPr lang="en-US" dirty="0" smtClean="0"/>
              <a:t>, </a:t>
            </a:r>
            <a:r>
              <a:rPr lang="en-US" b="1" dirty="0"/>
              <a:t>greener</a:t>
            </a:r>
            <a:r>
              <a:rPr lang="en-US" dirty="0"/>
              <a:t> and </a:t>
            </a:r>
            <a:r>
              <a:rPr lang="en-US" b="1" dirty="0" smtClean="0"/>
              <a:t>more performance-based policies</a:t>
            </a:r>
            <a:r>
              <a:rPr lang="en-US" dirty="0" smtClean="0"/>
              <a:t>. </a:t>
            </a:r>
          </a:p>
          <a:p>
            <a:pPr marL="285750" indent="-285750">
              <a:lnSpc>
                <a:spcPct val="150000"/>
              </a:lnSpc>
              <a:buFont typeface="Arial" panose="020B0604020202020204" pitchFamily="34" charset="0"/>
              <a:buChar char="•"/>
            </a:pPr>
            <a:r>
              <a:rPr lang="en-US" dirty="0" smtClean="0"/>
              <a:t>Thus, CAP aims at the </a:t>
            </a:r>
            <a:r>
              <a:rPr lang="en-US" b="1" dirty="0"/>
              <a:t>large scale </a:t>
            </a:r>
            <a:r>
              <a:rPr lang="en-US" dirty="0"/>
              <a:t>and </a:t>
            </a:r>
            <a:r>
              <a:rPr lang="en-US" b="1" dirty="0"/>
              <a:t>frequent</a:t>
            </a:r>
            <a:r>
              <a:rPr lang="en-US" dirty="0"/>
              <a:t> </a:t>
            </a:r>
            <a:r>
              <a:rPr lang="en-US" b="1" dirty="0"/>
              <a:t>monitoring</a:t>
            </a:r>
            <a:r>
              <a:rPr lang="en-US" dirty="0"/>
              <a:t> of agricultural </a:t>
            </a:r>
            <a:r>
              <a:rPr lang="en-US" dirty="0" smtClean="0"/>
              <a:t>land.</a:t>
            </a:r>
          </a:p>
          <a:p>
            <a:pPr marL="285750" indent="-285750">
              <a:lnSpc>
                <a:spcPct val="150000"/>
              </a:lnSpc>
              <a:buFont typeface="Arial" panose="020B0604020202020204" pitchFamily="34" charset="0"/>
              <a:buChar char="•"/>
            </a:pPr>
            <a:r>
              <a:rPr lang="en-US" dirty="0" smtClean="0"/>
              <a:t>Towards </a:t>
            </a:r>
            <a:r>
              <a:rPr lang="en-US" dirty="0"/>
              <a:t>this effort, the </a:t>
            </a:r>
            <a:r>
              <a:rPr lang="en-US" b="1" dirty="0" smtClean="0"/>
              <a:t>Sentinel satellite </a:t>
            </a:r>
            <a:r>
              <a:rPr lang="en-US" b="1" dirty="0"/>
              <a:t>missions</a:t>
            </a:r>
            <a:r>
              <a:rPr lang="en-US" dirty="0"/>
              <a:t>, </a:t>
            </a:r>
            <a:r>
              <a:rPr lang="en-US" b="1" dirty="0"/>
              <a:t>advanced ICT technologies </a:t>
            </a:r>
            <a:r>
              <a:rPr lang="en-US" dirty="0"/>
              <a:t>and </a:t>
            </a:r>
            <a:r>
              <a:rPr lang="en-US" b="1" dirty="0" smtClean="0"/>
              <a:t>Artificial Intelligence </a:t>
            </a:r>
            <a:r>
              <a:rPr lang="en-US" b="1" dirty="0"/>
              <a:t>(AI) </a:t>
            </a:r>
            <a:r>
              <a:rPr lang="en-US" dirty="0"/>
              <a:t>have been identified as key </a:t>
            </a:r>
            <a:r>
              <a:rPr lang="en-US" dirty="0" smtClean="0"/>
              <a:t>enablers. </a:t>
            </a:r>
          </a:p>
          <a:p>
            <a:pPr marL="285750" indent="-285750" algn="just">
              <a:lnSpc>
                <a:spcPct val="150000"/>
              </a:lnSpc>
              <a:buFont typeface="Arial" panose="020B0604020202020204" pitchFamily="34" charset="0"/>
              <a:buChar char="•"/>
            </a:pPr>
            <a:r>
              <a:rPr lang="en-US" dirty="0"/>
              <a:t>CAP monitoring systems need to be able to </a:t>
            </a:r>
            <a:r>
              <a:rPr lang="en-US" b="1" dirty="0"/>
              <a:t>process</a:t>
            </a:r>
            <a:r>
              <a:rPr lang="en-US" dirty="0"/>
              <a:t> </a:t>
            </a:r>
            <a:r>
              <a:rPr lang="en-US" dirty="0" smtClean="0"/>
              <a:t>and </a:t>
            </a:r>
            <a:r>
              <a:rPr lang="en-US" b="1" dirty="0" smtClean="0"/>
              <a:t>visualize </a:t>
            </a:r>
            <a:r>
              <a:rPr lang="en-US" b="1" dirty="0"/>
              <a:t>large amounts </a:t>
            </a:r>
            <a:r>
              <a:rPr lang="en-US" dirty="0"/>
              <a:t>of </a:t>
            </a:r>
            <a:r>
              <a:rPr lang="en-US" b="1" dirty="0" smtClean="0"/>
              <a:t>big satellite </a:t>
            </a:r>
            <a:r>
              <a:rPr lang="en-US" b="1" dirty="0"/>
              <a:t>data</a:t>
            </a:r>
            <a:r>
              <a:rPr lang="en-US" dirty="0"/>
              <a:t>, which </a:t>
            </a:r>
            <a:r>
              <a:rPr lang="en-US" b="1" dirty="0"/>
              <a:t>is not </a:t>
            </a:r>
            <a:r>
              <a:rPr lang="en-US" b="1" dirty="0" smtClean="0"/>
              <a:t>possible using </a:t>
            </a:r>
            <a:r>
              <a:rPr lang="en-US" b="1" dirty="0"/>
              <a:t>traditional </a:t>
            </a:r>
            <a:r>
              <a:rPr lang="en-US" dirty="0"/>
              <a:t>local storage and processing workflows</a:t>
            </a:r>
            <a:r>
              <a:rPr lang="en-US" dirty="0" smtClean="0"/>
              <a:t>, and </a:t>
            </a:r>
            <a:r>
              <a:rPr lang="en-US" dirty="0"/>
              <a:t>for this reason big Earth Observation (EO) </a:t>
            </a:r>
            <a:r>
              <a:rPr lang="en-US" dirty="0" smtClean="0"/>
              <a:t>management technologies </a:t>
            </a:r>
            <a:r>
              <a:rPr lang="en-US" dirty="0"/>
              <a:t>are </a:t>
            </a:r>
            <a:r>
              <a:rPr lang="en-US" dirty="0" smtClean="0"/>
              <a:t>necessitated. </a:t>
            </a:r>
          </a:p>
          <a:p>
            <a:pPr marL="285750" indent="-285750">
              <a:buFont typeface="Arial" panose="020B0604020202020204" pitchFamily="34" charset="0"/>
              <a:buChar char="•"/>
            </a:pPr>
            <a:endParaRPr lang="en-US" dirty="0"/>
          </a:p>
        </p:txBody>
      </p:sp>
      <p:sp>
        <p:nvSpPr>
          <p:cNvPr id="2" name="Τίτλος 1"/>
          <p:cNvSpPr>
            <a:spLocks noGrp="1"/>
          </p:cNvSpPr>
          <p:nvPr>
            <p:ph type="ctrTitle"/>
          </p:nvPr>
        </p:nvSpPr>
        <p:spPr>
          <a:xfrm>
            <a:off x="4021" y="137223"/>
            <a:ext cx="8950817" cy="703331"/>
          </a:xfrm>
        </p:spPr>
        <p:txBody>
          <a:bodyPr>
            <a:normAutofit/>
          </a:bodyPr>
          <a:lstStyle/>
          <a:p>
            <a:pPr algn="l"/>
            <a:r>
              <a:rPr lang="en-US" sz="3200" dirty="0" smtClean="0"/>
              <a:t>CAP Motivation: Opportunity and Necessity</a:t>
            </a:r>
            <a:endParaRPr lang="en-US" sz="3200" dirty="0"/>
          </a:p>
        </p:txBody>
      </p:sp>
      <p:pic>
        <p:nvPicPr>
          <p:cNvPr id="64" name="그림 19"/>
          <p:cNvPicPr>
            <a:picLocks noChangeAspect="1"/>
          </p:cNvPicPr>
          <p:nvPr/>
        </p:nvPicPr>
        <p:blipFill>
          <a:blip r:embed="rId2"/>
          <a:stretch>
            <a:fillRect/>
          </a:stretch>
        </p:blipFill>
        <p:spPr>
          <a:xfrm>
            <a:off x="9282866" y="1406769"/>
            <a:ext cx="2834037" cy="3993415"/>
          </a:xfrm>
          <a:prstGeom prst="rect">
            <a:avLst/>
          </a:prstGeom>
        </p:spPr>
      </p:pic>
      <p:grpSp>
        <p:nvGrpSpPr>
          <p:cNvPr id="41" name="Group 60">
            <a:extLst>
              <a:ext uri="{FF2B5EF4-FFF2-40B4-BE49-F238E27FC236}">
                <a16:creationId xmlns:a16="http://schemas.microsoft.com/office/drawing/2014/main" id="{9889112A-0E75-41BE-98B9-F9C4822DC6C6}"/>
              </a:ext>
            </a:extLst>
          </p:cNvPr>
          <p:cNvGrpSpPr/>
          <p:nvPr/>
        </p:nvGrpSpPr>
        <p:grpSpPr>
          <a:xfrm>
            <a:off x="9930942" y="2332288"/>
            <a:ext cx="1694441" cy="4525712"/>
            <a:chOff x="5158316" y="2447199"/>
            <a:chExt cx="1868924" cy="4991749"/>
          </a:xfrm>
        </p:grpSpPr>
        <p:sp>
          <p:nvSpPr>
            <p:cNvPr id="42" name="Shape">
              <a:extLst>
                <a:ext uri="{FF2B5EF4-FFF2-40B4-BE49-F238E27FC236}">
                  <a16:creationId xmlns:a16="http://schemas.microsoft.com/office/drawing/2014/main" id="{F1B608A2-937F-499A-94C9-74CC8FFA7814}"/>
                </a:ext>
              </a:extLst>
            </p:cNvPr>
            <p:cNvSpPr/>
            <p:nvPr/>
          </p:nvSpPr>
          <p:spPr>
            <a:xfrm>
              <a:off x="5895199" y="4381517"/>
              <a:ext cx="372126" cy="1912676"/>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0482"/>
                  </a:lnTo>
                  <a:lnTo>
                    <a:pt x="107" y="20482"/>
                  </a:lnTo>
                  <a:cubicBezTo>
                    <a:pt x="588" y="21111"/>
                    <a:pt x="5186" y="21600"/>
                    <a:pt x="10800" y="21600"/>
                  </a:cubicBezTo>
                  <a:cubicBezTo>
                    <a:pt x="16441" y="21600"/>
                    <a:pt x="21012" y="21106"/>
                    <a:pt x="21493" y="20482"/>
                  </a:cubicBezTo>
                  <a:lnTo>
                    <a:pt x="21600" y="20482"/>
                  </a:lnTo>
                  <a:lnTo>
                    <a:pt x="17590" y="0"/>
                  </a:lnTo>
                  <a:lnTo>
                    <a:pt x="4010" y="0"/>
                  </a:lnTo>
                  <a:close/>
                </a:path>
              </a:pathLst>
            </a:custGeom>
            <a:solidFill>
              <a:srgbClr val="35353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3" name="Line">
              <a:extLst>
                <a:ext uri="{FF2B5EF4-FFF2-40B4-BE49-F238E27FC236}">
                  <a16:creationId xmlns:a16="http://schemas.microsoft.com/office/drawing/2014/main" id="{2E9A1ED3-FCFE-4E38-91D1-96845FF458B2}"/>
                </a:ext>
              </a:extLst>
            </p:cNvPr>
            <p:cNvSpPr/>
            <p:nvPr/>
          </p:nvSpPr>
          <p:spPr>
            <a:xfrm>
              <a:off x="5757030" y="4243351"/>
              <a:ext cx="641096" cy="2325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33"/>
                    <a:pt x="16774" y="21600"/>
                    <a:pt x="10800" y="21600"/>
                  </a:cubicBezTo>
                  <a:cubicBezTo>
                    <a:pt x="4826" y="21600"/>
                    <a:pt x="0" y="11933"/>
                    <a:pt x="0" y="0"/>
                  </a:cubicBezTo>
                </a:path>
              </a:pathLst>
            </a:custGeom>
            <a:solidFill>
              <a:schemeClr val="tx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4" name="Shape">
              <a:extLst>
                <a:ext uri="{FF2B5EF4-FFF2-40B4-BE49-F238E27FC236}">
                  <a16:creationId xmlns:a16="http://schemas.microsoft.com/office/drawing/2014/main" id="{BD99095A-DCDC-44CD-A757-0A95F3DEDC4F}"/>
                </a:ext>
              </a:extLst>
            </p:cNvPr>
            <p:cNvSpPr/>
            <p:nvPr/>
          </p:nvSpPr>
          <p:spPr>
            <a:xfrm>
              <a:off x="6171531" y="4565734"/>
              <a:ext cx="46516" cy="154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416" y="3595"/>
                    <a:pt x="9196" y="7196"/>
                    <a:pt x="14115" y="10797"/>
                  </a:cubicBezTo>
                  <a:cubicBezTo>
                    <a:pt x="16467" y="14398"/>
                    <a:pt x="20958" y="17999"/>
                    <a:pt x="21600" y="21600"/>
                  </a:cubicBezTo>
                  <a:cubicBezTo>
                    <a:pt x="15184" y="18005"/>
                    <a:pt x="12404" y="14404"/>
                    <a:pt x="7485" y="10803"/>
                  </a:cubicBezTo>
                  <a:cubicBezTo>
                    <a:pt x="5133" y="7202"/>
                    <a:pt x="856" y="3601"/>
                    <a:pt x="0" y="0"/>
                  </a:cubicBezTo>
                  <a:close/>
                </a:path>
              </a:pathLst>
            </a:custGeom>
            <a:solidFill>
              <a:srgbClr val="8081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5" name="Circle">
              <a:extLst>
                <a:ext uri="{FF2B5EF4-FFF2-40B4-BE49-F238E27FC236}">
                  <a16:creationId xmlns:a16="http://schemas.microsoft.com/office/drawing/2014/main" id="{D6E484FA-C400-4F15-8E4B-188D9DE69E34}"/>
                </a:ext>
              </a:extLst>
            </p:cNvPr>
            <p:cNvSpPr/>
            <p:nvPr/>
          </p:nvSpPr>
          <p:spPr>
            <a:xfrm>
              <a:off x="5250426" y="2585364"/>
              <a:ext cx="1674567" cy="1674567"/>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cs typeface="+mn-ea"/>
              </a:endParaRPr>
            </a:p>
          </p:txBody>
        </p:sp>
        <p:sp>
          <p:nvSpPr>
            <p:cNvPr id="46" name="Shape">
              <a:extLst>
                <a:ext uri="{FF2B5EF4-FFF2-40B4-BE49-F238E27FC236}">
                  <a16:creationId xmlns:a16="http://schemas.microsoft.com/office/drawing/2014/main" id="{41FDD802-7C30-4455-9558-9E05F6BC2A99}"/>
                </a:ext>
              </a:extLst>
            </p:cNvPr>
            <p:cNvSpPr/>
            <p:nvPr/>
          </p:nvSpPr>
          <p:spPr>
            <a:xfrm>
              <a:off x="5158316" y="2447199"/>
              <a:ext cx="1868924" cy="186892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6"/>
                    <a:pt x="0" y="10800"/>
                  </a:cubicBezTo>
                  <a:cubicBezTo>
                    <a:pt x="0" y="4844"/>
                    <a:pt x="4844" y="0"/>
                    <a:pt x="10800" y="0"/>
                  </a:cubicBezTo>
                  <a:cubicBezTo>
                    <a:pt x="16756" y="0"/>
                    <a:pt x="21600" y="4844"/>
                    <a:pt x="21600" y="10800"/>
                  </a:cubicBezTo>
                  <a:cubicBezTo>
                    <a:pt x="21600" y="16756"/>
                    <a:pt x="16751" y="21600"/>
                    <a:pt x="10800" y="21600"/>
                  </a:cubicBezTo>
                  <a:close/>
                  <a:moveTo>
                    <a:pt x="10800" y="2246"/>
                  </a:moveTo>
                  <a:cubicBezTo>
                    <a:pt x="6084" y="2246"/>
                    <a:pt x="2246" y="6084"/>
                    <a:pt x="2246" y="10800"/>
                  </a:cubicBezTo>
                  <a:cubicBezTo>
                    <a:pt x="2246" y="15516"/>
                    <a:pt x="6084" y="19354"/>
                    <a:pt x="10800" y="19354"/>
                  </a:cubicBezTo>
                  <a:cubicBezTo>
                    <a:pt x="15516" y="19354"/>
                    <a:pt x="19354" y="15516"/>
                    <a:pt x="19354" y="10800"/>
                  </a:cubicBezTo>
                  <a:cubicBezTo>
                    <a:pt x="19354" y="6084"/>
                    <a:pt x="15516" y="2246"/>
                    <a:pt x="10800" y="2246"/>
                  </a:cubicBezTo>
                  <a:close/>
                </a:path>
              </a:pathLst>
            </a:custGeom>
            <a:solidFill>
              <a:srgbClr val="35353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7" name="Shape">
              <a:extLst>
                <a:ext uri="{FF2B5EF4-FFF2-40B4-BE49-F238E27FC236}">
                  <a16:creationId xmlns:a16="http://schemas.microsoft.com/office/drawing/2014/main" id="{1950CB37-4474-4F4E-888E-44F3F8840614}"/>
                </a:ext>
              </a:extLst>
            </p:cNvPr>
            <p:cNvSpPr/>
            <p:nvPr/>
          </p:nvSpPr>
          <p:spPr>
            <a:xfrm>
              <a:off x="5250423" y="3414354"/>
              <a:ext cx="1675554" cy="843735"/>
            </a:xfrm>
            <a:custGeom>
              <a:avLst/>
              <a:gdLst/>
              <a:ahLst/>
              <a:cxnLst>
                <a:cxn ang="0">
                  <a:pos x="wd2" y="hd2"/>
                </a:cxn>
                <a:cxn ang="5400000">
                  <a:pos x="wd2" y="hd2"/>
                </a:cxn>
                <a:cxn ang="10800000">
                  <a:pos x="wd2" y="hd2"/>
                </a:cxn>
                <a:cxn ang="16200000">
                  <a:pos x="wd2" y="hd2"/>
                </a:cxn>
              </a:cxnLst>
              <a:rect l="0" t="0" r="r" b="b"/>
              <a:pathLst>
                <a:path w="21577" h="21600" extrusionOk="0">
                  <a:moveTo>
                    <a:pt x="21577" y="0"/>
                  </a:moveTo>
                  <a:cubicBezTo>
                    <a:pt x="21589" y="2806"/>
                    <a:pt x="21328" y="5624"/>
                    <a:pt x="20794" y="8230"/>
                  </a:cubicBezTo>
                  <a:cubicBezTo>
                    <a:pt x="20260" y="10835"/>
                    <a:pt x="19460" y="13229"/>
                    <a:pt x="18458" y="15233"/>
                  </a:cubicBezTo>
                  <a:cubicBezTo>
                    <a:pt x="16465" y="19254"/>
                    <a:pt x="13642" y="21600"/>
                    <a:pt x="10789" y="21600"/>
                  </a:cubicBezTo>
                  <a:cubicBezTo>
                    <a:pt x="7936" y="21600"/>
                    <a:pt x="5119" y="19254"/>
                    <a:pt x="3120" y="15233"/>
                  </a:cubicBezTo>
                  <a:cubicBezTo>
                    <a:pt x="2124" y="13229"/>
                    <a:pt x="1323" y="10835"/>
                    <a:pt x="784" y="8230"/>
                  </a:cubicBezTo>
                  <a:cubicBezTo>
                    <a:pt x="256" y="5612"/>
                    <a:pt x="-11" y="2806"/>
                    <a:pt x="1" y="0"/>
                  </a:cubicBezTo>
                  <a:cubicBezTo>
                    <a:pt x="25" y="5624"/>
                    <a:pt x="1205" y="11142"/>
                    <a:pt x="3203" y="15068"/>
                  </a:cubicBezTo>
                  <a:cubicBezTo>
                    <a:pt x="5190" y="19018"/>
                    <a:pt x="7984" y="21294"/>
                    <a:pt x="10783" y="21246"/>
                  </a:cubicBezTo>
                  <a:cubicBezTo>
                    <a:pt x="13588" y="21282"/>
                    <a:pt x="16376" y="19018"/>
                    <a:pt x="18363" y="15068"/>
                  </a:cubicBezTo>
                  <a:cubicBezTo>
                    <a:pt x="20373" y="11142"/>
                    <a:pt x="21547" y="5612"/>
                    <a:pt x="21577" y="0"/>
                  </a:cubicBezTo>
                  <a:close/>
                </a:path>
              </a:pathLst>
            </a:custGeom>
            <a:solidFill>
              <a:srgbClr val="8081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8" name="Shape">
              <a:extLst>
                <a:ext uri="{FF2B5EF4-FFF2-40B4-BE49-F238E27FC236}">
                  <a16:creationId xmlns:a16="http://schemas.microsoft.com/office/drawing/2014/main" id="{DEE3A4F0-2253-49EB-8177-29E93B553E1C}"/>
                </a:ext>
              </a:extLst>
            </p:cNvPr>
            <p:cNvSpPr/>
            <p:nvPr/>
          </p:nvSpPr>
          <p:spPr>
            <a:xfrm>
              <a:off x="5618868" y="2723526"/>
              <a:ext cx="1132980" cy="1132983"/>
            </a:xfrm>
            <a:custGeom>
              <a:avLst/>
              <a:gdLst/>
              <a:ahLst/>
              <a:cxnLst>
                <a:cxn ang="0">
                  <a:pos x="wd2" y="hd2"/>
                </a:cxn>
                <a:cxn ang="5400000">
                  <a:pos x="wd2" y="hd2"/>
                </a:cxn>
                <a:cxn ang="10800000">
                  <a:pos x="wd2" y="hd2"/>
                </a:cxn>
                <a:cxn ang="16200000">
                  <a:pos x="wd2" y="hd2"/>
                </a:cxn>
              </a:cxnLst>
              <a:rect l="0" t="0" r="r" b="b"/>
              <a:pathLst>
                <a:path w="21574" h="21574" extrusionOk="0">
                  <a:moveTo>
                    <a:pt x="0" y="3763"/>
                  </a:moveTo>
                  <a:cubicBezTo>
                    <a:pt x="1158" y="2587"/>
                    <a:pt x="2543" y="1631"/>
                    <a:pt x="4069" y="983"/>
                  </a:cubicBezTo>
                  <a:cubicBezTo>
                    <a:pt x="5595" y="342"/>
                    <a:pt x="7253" y="9"/>
                    <a:pt x="8910" y="0"/>
                  </a:cubicBezTo>
                  <a:cubicBezTo>
                    <a:pt x="12234" y="-26"/>
                    <a:pt x="15531" y="1333"/>
                    <a:pt x="17890" y="3684"/>
                  </a:cubicBezTo>
                  <a:cubicBezTo>
                    <a:pt x="20249" y="6043"/>
                    <a:pt x="21600" y="9340"/>
                    <a:pt x="21574" y="12664"/>
                  </a:cubicBezTo>
                  <a:cubicBezTo>
                    <a:pt x="21565" y="14321"/>
                    <a:pt x="21232" y="15979"/>
                    <a:pt x="20591" y="17505"/>
                  </a:cubicBezTo>
                  <a:cubicBezTo>
                    <a:pt x="19942" y="19031"/>
                    <a:pt x="18987" y="20416"/>
                    <a:pt x="17811" y="21574"/>
                  </a:cubicBezTo>
                  <a:cubicBezTo>
                    <a:pt x="20127" y="19215"/>
                    <a:pt x="21451" y="15953"/>
                    <a:pt x="21433" y="12664"/>
                  </a:cubicBezTo>
                  <a:cubicBezTo>
                    <a:pt x="21433" y="9375"/>
                    <a:pt x="20074" y="6130"/>
                    <a:pt x="17741" y="3833"/>
                  </a:cubicBezTo>
                  <a:cubicBezTo>
                    <a:pt x="15444" y="1500"/>
                    <a:pt x="12190" y="141"/>
                    <a:pt x="8910" y="141"/>
                  </a:cubicBezTo>
                  <a:cubicBezTo>
                    <a:pt x="5630" y="132"/>
                    <a:pt x="2359" y="1456"/>
                    <a:pt x="0" y="3763"/>
                  </a:cubicBezTo>
                  <a:close/>
                </a:path>
              </a:pathLst>
            </a:custGeom>
            <a:solidFill>
              <a:srgbClr val="FFFFFF"/>
            </a:solidFill>
            <a:ln w="12700">
              <a:solidFill>
                <a:schemeClr val="accent3">
                  <a:lumMod val="60000"/>
                  <a:lumOff val="40000"/>
                </a:schemeClr>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49" name="Shape">
              <a:extLst>
                <a:ext uri="{FF2B5EF4-FFF2-40B4-BE49-F238E27FC236}">
                  <a16:creationId xmlns:a16="http://schemas.microsoft.com/office/drawing/2014/main" id="{9F51238B-4351-4168-925A-ABC0A7BDBCE7}"/>
                </a:ext>
              </a:extLst>
            </p:cNvPr>
            <p:cNvSpPr/>
            <p:nvPr/>
          </p:nvSpPr>
          <p:spPr>
            <a:xfrm>
              <a:off x="5250423" y="3414354"/>
              <a:ext cx="1675554" cy="843735"/>
            </a:xfrm>
            <a:custGeom>
              <a:avLst/>
              <a:gdLst/>
              <a:ahLst/>
              <a:cxnLst>
                <a:cxn ang="0">
                  <a:pos x="wd2" y="hd2"/>
                </a:cxn>
                <a:cxn ang="5400000">
                  <a:pos x="wd2" y="hd2"/>
                </a:cxn>
                <a:cxn ang="10800000">
                  <a:pos x="wd2" y="hd2"/>
                </a:cxn>
                <a:cxn ang="16200000">
                  <a:pos x="wd2" y="hd2"/>
                </a:cxn>
              </a:cxnLst>
              <a:rect l="0" t="0" r="r" b="b"/>
              <a:pathLst>
                <a:path w="21577" h="21600" extrusionOk="0">
                  <a:moveTo>
                    <a:pt x="21577" y="0"/>
                  </a:moveTo>
                  <a:cubicBezTo>
                    <a:pt x="21589" y="2806"/>
                    <a:pt x="21328" y="5624"/>
                    <a:pt x="20794" y="8230"/>
                  </a:cubicBezTo>
                  <a:cubicBezTo>
                    <a:pt x="20260" y="10835"/>
                    <a:pt x="19460" y="13229"/>
                    <a:pt x="18458" y="15233"/>
                  </a:cubicBezTo>
                  <a:cubicBezTo>
                    <a:pt x="16465" y="19254"/>
                    <a:pt x="13642" y="21600"/>
                    <a:pt x="10789" y="21600"/>
                  </a:cubicBezTo>
                  <a:cubicBezTo>
                    <a:pt x="7936" y="21600"/>
                    <a:pt x="5119" y="19254"/>
                    <a:pt x="3120" y="15233"/>
                  </a:cubicBezTo>
                  <a:cubicBezTo>
                    <a:pt x="2124" y="13229"/>
                    <a:pt x="1323" y="10835"/>
                    <a:pt x="784" y="8230"/>
                  </a:cubicBezTo>
                  <a:cubicBezTo>
                    <a:pt x="256" y="5612"/>
                    <a:pt x="-11" y="2806"/>
                    <a:pt x="1" y="0"/>
                  </a:cubicBezTo>
                  <a:cubicBezTo>
                    <a:pt x="25" y="5624"/>
                    <a:pt x="1205" y="11142"/>
                    <a:pt x="3203" y="15068"/>
                  </a:cubicBezTo>
                  <a:cubicBezTo>
                    <a:pt x="5190" y="19018"/>
                    <a:pt x="7984" y="21294"/>
                    <a:pt x="10783" y="21246"/>
                  </a:cubicBezTo>
                  <a:cubicBezTo>
                    <a:pt x="13588" y="21282"/>
                    <a:pt x="16376" y="19018"/>
                    <a:pt x="18363" y="15068"/>
                  </a:cubicBezTo>
                  <a:cubicBezTo>
                    <a:pt x="20373" y="11142"/>
                    <a:pt x="21547" y="5612"/>
                    <a:pt x="21577" y="0"/>
                  </a:cubicBezTo>
                  <a:close/>
                </a:path>
              </a:pathLst>
            </a:custGeom>
            <a:solidFill>
              <a:srgbClr val="8081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0" name="Shape">
              <a:extLst>
                <a:ext uri="{FF2B5EF4-FFF2-40B4-BE49-F238E27FC236}">
                  <a16:creationId xmlns:a16="http://schemas.microsoft.com/office/drawing/2014/main" id="{B6EAE908-05A7-4953-A72D-2780A835CD4D}"/>
                </a:ext>
              </a:extLst>
            </p:cNvPr>
            <p:cNvSpPr/>
            <p:nvPr/>
          </p:nvSpPr>
          <p:spPr>
            <a:xfrm>
              <a:off x="5342533" y="4703904"/>
              <a:ext cx="1413449" cy="2735044"/>
            </a:xfrm>
            <a:custGeom>
              <a:avLst/>
              <a:gdLst/>
              <a:ahLst/>
              <a:cxnLst>
                <a:cxn ang="0">
                  <a:pos x="wd2" y="hd2"/>
                </a:cxn>
                <a:cxn ang="5400000">
                  <a:pos x="wd2" y="hd2"/>
                </a:cxn>
                <a:cxn ang="10800000">
                  <a:pos x="wd2" y="hd2"/>
                </a:cxn>
                <a:cxn ang="16200000">
                  <a:pos x="wd2" y="hd2"/>
                </a:cxn>
              </a:cxnLst>
              <a:rect l="0" t="0" r="r" b="b"/>
              <a:pathLst>
                <a:path w="21281" h="21433" extrusionOk="0">
                  <a:moveTo>
                    <a:pt x="8068" y="21433"/>
                  </a:moveTo>
                  <a:cubicBezTo>
                    <a:pt x="8068" y="21433"/>
                    <a:pt x="7326" y="18636"/>
                    <a:pt x="7229" y="18282"/>
                  </a:cubicBezTo>
                  <a:cubicBezTo>
                    <a:pt x="7132" y="17929"/>
                    <a:pt x="6425" y="17059"/>
                    <a:pt x="5815" y="16539"/>
                  </a:cubicBezTo>
                  <a:cubicBezTo>
                    <a:pt x="5205" y="16019"/>
                    <a:pt x="4851" y="14630"/>
                    <a:pt x="4366" y="14042"/>
                  </a:cubicBezTo>
                  <a:cubicBezTo>
                    <a:pt x="3880" y="13457"/>
                    <a:pt x="3332" y="11898"/>
                    <a:pt x="3367" y="10440"/>
                  </a:cubicBezTo>
                  <a:cubicBezTo>
                    <a:pt x="3367" y="10440"/>
                    <a:pt x="2986" y="10487"/>
                    <a:pt x="2674" y="10324"/>
                  </a:cubicBezTo>
                  <a:cubicBezTo>
                    <a:pt x="2362" y="10162"/>
                    <a:pt x="2403" y="9938"/>
                    <a:pt x="2403" y="9938"/>
                  </a:cubicBezTo>
                  <a:cubicBezTo>
                    <a:pt x="2403" y="9938"/>
                    <a:pt x="1308" y="10332"/>
                    <a:pt x="746" y="10130"/>
                  </a:cubicBezTo>
                  <a:cubicBezTo>
                    <a:pt x="184" y="9927"/>
                    <a:pt x="108" y="9772"/>
                    <a:pt x="87" y="9610"/>
                  </a:cubicBezTo>
                  <a:cubicBezTo>
                    <a:pt x="87" y="9610"/>
                    <a:pt x="-114" y="9523"/>
                    <a:pt x="94" y="9303"/>
                  </a:cubicBezTo>
                  <a:cubicBezTo>
                    <a:pt x="302" y="9083"/>
                    <a:pt x="989" y="8462"/>
                    <a:pt x="989" y="8462"/>
                  </a:cubicBezTo>
                  <a:cubicBezTo>
                    <a:pt x="989" y="8462"/>
                    <a:pt x="364" y="8311"/>
                    <a:pt x="177" y="8040"/>
                  </a:cubicBezTo>
                  <a:cubicBezTo>
                    <a:pt x="-10" y="7769"/>
                    <a:pt x="274" y="7520"/>
                    <a:pt x="503" y="7354"/>
                  </a:cubicBezTo>
                  <a:cubicBezTo>
                    <a:pt x="732" y="7188"/>
                    <a:pt x="1363" y="6687"/>
                    <a:pt x="1654" y="6387"/>
                  </a:cubicBezTo>
                  <a:cubicBezTo>
                    <a:pt x="1945" y="6087"/>
                    <a:pt x="2237" y="5683"/>
                    <a:pt x="2611" y="5452"/>
                  </a:cubicBezTo>
                  <a:cubicBezTo>
                    <a:pt x="2993" y="5221"/>
                    <a:pt x="3818" y="4868"/>
                    <a:pt x="3818" y="4868"/>
                  </a:cubicBezTo>
                  <a:cubicBezTo>
                    <a:pt x="3818" y="4868"/>
                    <a:pt x="3298" y="4622"/>
                    <a:pt x="3256" y="4474"/>
                  </a:cubicBezTo>
                  <a:cubicBezTo>
                    <a:pt x="3214" y="4326"/>
                    <a:pt x="3908" y="3900"/>
                    <a:pt x="4151" y="3742"/>
                  </a:cubicBezTo>
                  <a:cubicBezTo>
                    <a:pt x="4393" y="3583"/>
                    <a:pt x="5156" y="2958"/>
                    <a:pt x="5517" y="2720"/>
                  </a:cubicBezTo>
                  <a:cubicBezTo>
                    <a:pt x="5877" y="2482"/>
                    <a:pt x="6453" y="2118"/>
                    <a:pt x="6709" y="2035"/>
                  </a:cubicBezTo>
                  <a:cubicBezTo>
                    <a:pt x="6966" y="1952"/>
                    <a:pt x="7895" y="1789"/>
                    <a:pt x="8228" y="1663"/>
                  </a:cubicBezTo>
                  <a:cubicBezTo>
                    <a:pt x="8228" y="1663"/>
                    <a:pt x="8464" y="862"/>
                    <a:pt x="9469" y="349"/>
                  </a:cubicBezTo>
                  <a:cubicBezTo>
                    <a:pt x="10475" y="-167"/>
                    <a:pt x="11820" y="13"/>
                    <a:pt x="12132" y="118"/>
                  </a:cubicBezTo>
                  <a:cubicBezTo>
                    <a:pt x="12444" y="223"/>
                    <a:pt x="12985" y="479"/>
                    <a:pt x="13331" y="851"/>
                  </a:cubicBezTo>
                  <a:cubicBezTo>
                    <a:pt x="13331" y="851"/>
                    <a:pt x="13886" y="815"/>
                    <a:pt x="14482" y="1024"/>
                  </a:cubicBezTo>
                  <a:cubicBezTo>
                    <a:pt x="15079" y="1233"/>
                    <a:pt x="15474" y="1598"/>
                    <a:pt x="16036" y="2092"/>
                  </a:cubicBezTo>
                  <a:cubicBezTo>
                    <a:pt x="16597" y="2587"/>
                    <a:pt x="18747" y="4474"/>
                    <a:pt x="19232" y="4868"/>
                  </a:cubicBezTo>
                  <a:cubicBezTo>
                    <a:pt x="19718" y="5261"/>
                    <a:pt x="20349" y="5651"/>
                    <a:pt x="20702" y="6012"/>
                  </a:cubicBezTo>
                  <a:cubicBezTo>
                    <a:pt x="21056" y="6373"/>
                    <a:pt x="21202" y="6780"/>
                    <a:pt x="21063" y="7195"/>
                  </a:cubicBezTo>
                  <a:cubicBezTo>
                    <a:pt x="21063" y="7195"/>
                    <a:pt x="21486" y="7502"/>
                    <a:pt x="21153" y="8170"/>
                  </a:cubicBezTo>
                  <a:cubicBezTo>
                    <a:pt x="20813" y="8841"/>
                    <a:pt x="19593" y="10465"/>
                    <a:pt x="19149" y="11238"/>
                  </a:cubicBezTo>
                  <a:cubicBezTo>
                    <a:pt x="18705" y="12013"/>
                    <a:pt x="17707" y="13912"/>
                    <a:pt x="17430" y="15258"/>
                  </a:cubicBezTo>
                  <a:cubicBezTo>
                    <a:pt x="17145" y="16600"/>
                    <a:pt x="17672" y="19286"/>
                    <a:pt x="18171" y="20794"/>
                  </a:cubicBezTo>
                  <a:lnTo>
                    <a:pt x="8068" y="21433"/>
                  </a:lnTo>
                  <a:close/>
                </a:path>
              </a:pathLst>
            </a:custGeom>
            <a:solidFill>
              <a:srgbClr val="F9D3A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1" name="Shape">
              <a:extLst>
                <a:ext uri="{FF2B5EF4-FFF2-40B4-BE49-F238E27FC236}">
                  <a16:creationId xmlns:a16="http://schemas.microsoft.com/office/drawing/2014/main" id="{CEFFF508-2FC7-4FA4-8C99-8344C55AE4F2}"/>
                </a:ext>
              </a:extLst>
            </p:cNvPr>
            <p:cNvSpPr/>
            <p:nvPr/>
          </p:nvSpPr>
          <p:spPr>
            <a:xfrm>
              <a:off x="5572809" y="4934180"/>
              <a:ext cx="322390" cy="1120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 y="20188"/>
                  </a:lnTo>
                  <a:cubicBezTo>
                    <a:pt x="1173" y="19727"/>
                    <a:pt x="926" y="19256"/>
                    <a:pt x="895" y="18777"/>
                  </a:cubicBezTo>
                  <a:cubicBezTo>
                    <a:pt x="771" y="18289"/>
                    <a:pt x="1234" y="17774"/>
                    <a:pt x="1851" y="17330"/>
                  </a:cubicBezTo>
                  <a:cubicBezTo>
                    <a:pt x="2438" y="16877"/>
                    <a:pt x="3117" y="16433"/>
                    <a:pt x="3888" y="15998"/>
                  </a:cubicBezTo>
                  <a:cubicBezTo>
                    <a:pt x="5338" y="15119"/>
                    <a:pt x="7406" y="14329"/>
                    <a:pt x="9288" y="13565"/>
                  </a:cubicBezTo>
                  <a:cubicBezTo>
                    <a:pt x="11201" y="12784"/>
                    <a:pt x="12929" y="11985"/>
                    <a:pt x="14379" y="11142"/>
                  </a:cubicBezTo>
                  <a:cubicBezTo>
                    <a:pt x="15922" y="10352"/>
                    <a:pt x="16385" y="9402"/>
                    <a:pt x="16848" y="8461"/>
                  </a:cubicBezTo>
                  <a:cubicBezTo>
                    <a:pt x="17249" y="7537"/>
                    <a:pt x="17558" y="6543"/>
                    <a:pt x="17897" y="5629"/>
                  </a:cubicBezTo>
                  <a:cubicBezTo>
                    <a:pt x="17990" y="3720"/>
                    <a:pt x="18946" y="1758"/>
                    <a:pt x="21600" y="0"/>
                  </a:cubicBezTo>
                  <a:cubicBezTo>
                    <a:pt x="19563" y="1829"/>
                    <a:pt x="18977" y="3729"/>
                    <a:pt x="19131" y="5637"/>
                  </a:cubicBezTo>
                  <a:cubicBezTo>
                    <a:pt x="18977" y="6632"/>
                    <a:pt x="18669" y="7546"/>
                    <a:pt x="18298" y="8514"/>
                  </a:cubicBezTo>
                  <a:cubicBezTo>
                    <a:pt x="17866" y="9455"/>
                    <a:pt x="17465" y="10458"/>
                    <a:pt x="15799" y="11355"/>
                  </a:cubicBezTo>
                  <a:cubicBezTo>
                    <a:pt x="14256" y="12216"/>
                    <a:pt x="12436" y="13033"/>
                    <a:pt x="10461" y="13814"/>
                  </a:cubicBezTo>
                  <a:cubicBezTo>
                    <a:pt x="8455" y="14595"/>
                    <a:pt x="6542" y="15341"/>
                    <a:pt x="4968" y="16176"/>
                  </a:cubicBezTo>
                  <a:cubicBezTo>
                    <a:pt x="4166" y="16584"/>
                    <a:pt x="3425" y="17010"/>
                    <a:pt x="2808" y="17445"/>
                  </a:cubicBezTo>
                  <a:cubicBezTo>
                    <a:pt x="2129" y="17889"/>
                    <a:pt x="1666" y="18306"/>
                    <a:pt x="1697" y="18777"/>
                  </a:cubicBezTo>
                  <a:cubicBezTo>
                    <a:pt x="1605" y="19247"/>
                    <a:pt x="1759" y="19736"/>
                    <a:pt x="1296" y="20215"/>
                  </a:cubicBezTo>
                  <a:lnTo>
                    <a:pt x="0" y="21600"/>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2" name="Shape">
              <a:extLst>
                <a:ext uri="{FF2B5EF4-FFF2-40B4-BE49-F238E27FC236}">
                  <a16:creationId xmlns:a16="http://schemas.microsoft.com/office/drawing/2014/main" id="{89A3F45E-4306-465D-BF5F-206AAD705E75}"/>
                </a:ext>
              </a:extLst>
            </p:cNvPr>
            <p:cNvSpPr/>
            <p:nvPr/>
          </p:nvSpPr>
          <p:spPr>
            <a:xfrm>
              <a:off x="6171531" y="4842065"/>
              <a:ext cx="131896" cy="996178"/>
            </a:xfrm>
            <a:custGeom>
              <a:avLst/>
              <a:gdLst/>
              <a:ahLst/>
              <a:cxnLst>
                <a:cxn ang="0">
                  <a:pos x="wd2" y="hd2"/>
                </a:cxn>
                <a:cxn ang="5400000">
                  <a:pos x="wd2" y="hd2"/>
                </a:cxn>
                <a:cxn ang="10800000">
                  <a:pos x="wd2" y="hd2"/>
                </a:cxn>
                <a:cxn ang="16200000">
                  <a:pos x="wd2" y="hd2"/>
                </a:cxn>
              </a:cxnLst>
              <a:rect l="0" t="0" r="r" b="b"/>
              <a:pathLst>
                <a:path w="21257" h="21600" extrusionOk="0">
                  <a:moveTo>
                    <a:pt x="14574" y="0"/>
                  </a:moveTo>
                  <a:cubicBezTo>
                    <a:pt x="17914" y="1797"/>
                    <a:pt x="20512" y="3615"/>
                    <a:pt x="21180" y="5482"/>
                  </a:cubicBezTo>
                  <a:cubicBezTo>
                    <a:pt x="21477" y="6421"/>
                    <a:pt x="20883" y="7350"/>
                    <a:pt x="19918" y="8278"/>
                  </a:cubicBezTo>
                  <a:cubicBezTo>
                    <a:pt x="18879" y="9207"/>
                    <a:pt x="17469" y="10126"/>
                    <a:pt x="14796" y="11025"/>
                  </a:cubicBezTo>
                  <a:lnTo>
                    <a:pt x="7671" y="13611"/>
                  </a:lnTo>
                  <a:cubicBezTo>
                    <a:pt x="6260" y="14060"/>
                    <a:pt x="5518" y="14390"/>
                    <a:pt x="5889" y="14849"/>
                  </a:cubicBezTo>
                  <a:cubicBezTo>
                    <a:pt x="6038" y="15289"/>
                    <a:pt x="7003" y="15748"/>
                    <a:pt x="6335" y="16277"/>
                  </a:cubicBezTo>
                  <a:cubicBezTo>
                    <a:pt x="5518" y="16767"/>
                    <a:pt x="4182" y="17186"/>
                    <a:pt x="3143" y="17616"/>
                  </a:cubicBezTo>
                  <a:cubicBezTo>
                    <a:pt x="2623" y="17825"/>
                    <a:pt x="2104" y="18055"/>
                    <a:pt x="2178" y="18225"/>
                  </a:cubicBezTo>
                  <a:lnTo>
                    <a:pt x="2994" y="18894"/>
                  </a:lnTo>
                  <a:cubicBezTo>
                    <a:pt x="3959" y="19802"/>
                    <a:pt x="5221" y="20711"/>
                    <a:pt x="7151" y="21600"/>
                  </a:cubicBezTo>
                  <a:cubicBezTo>
                    <a:pt x="4405" y="20751"/>
                    <a:pt x="2772" y="19842"/>
                    <a:pt x="1139" y="18944"/>
                  </a:cubicBezTo>
                  <a:lnTo>
                    <a:pt x="25" y="18255"/>
                  </a:lnTo>
                  <a:cubicBezTo>
                    <a:pt x="-123" y="17955"/>
                    <a:pt x="396" y="17745"/>
                    <a:pt x="842" y="17506"/>
                  </a:cubicBezTo>
                  <a:cubicBezTo>
                    <a:pt x="1732" y="17056"/>
                    <a:pt x="2920" y="16607"/>
                    <a:pt x="3440" y="16188"/>
                  </a:cubicBezTo>
                  <a:cubicBezTo>
                    <a:pt x="3811" y="15798"/>
                    <a:pt x="2846" y="15339"/>
                    <a:pt x="2549" y="14859"/>
                  </a:cubicBezTo>
                  <a:cubicBezTo>
                    <a:pt x="2401" y="14620"/>
                    <a:pt x="2401" y="14370"/>
                    <a:pt x="2772" y="14110"/>
                  </a:cubicBezTo>
                  <a:cubicBezTo>
                    <a:pt x="3217" y="13841"/>
                    <a:pt x="3885" y="13631"/>
                    <a:pt x="4405" y="13411"/>
                  </a:cubicBezTo>
                  <a:lnTo>
                    <a:pt x="11308" y="10785"/>
                  </a:lnTo>
                  <a:cubicBezTo>
                    <a:pt x="16281" y="9137"/>
                    <a:pt x="17914" y="7270"/>
                    <a:pt x="18285" y="5462"/>
                  </a:cubicBezTo>
                  <a:cubicBezTo>
                    <a:pt x="18137" y="3665"/>
                    <a:pt x="16355" y="1827"/>
                    <a:pt x="14574" y="0"/>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3" name="Shape">
              <a:extLst>
                <a:ext uri="{FF2B5EF4-FFF2-40B4-BE49-F238E27FC236}">
                  <a16:creationId xmlns:a16="http://schemas.microsoft.com/office/drawing/2014/main" id="{14DC8285-52F8-42C6-B9CB-C89195C0A3EE}"/>
                </a:ext>
              </a:extLst>
            </p:cNvPr>
            <p:cNvSpPr/>
            <p:nvPr/>
          </p:nvSpPr>
          <p:spPr>
            <a:xfrm>
              <a:off x="5618868" y="5302618"/>
              <a:ext cx="240872" cy="78533"/>
            </a:xfrm>
            <a:custGeom>
              <a:avLst/>
              <a:gdLst/>
              <a:ahLst/>
              <a:cxnLst>
                <a:cxn ang="0">
                  <a:pos x="wd2" y="hd2"/>
                </a:cxn>
                <a:cxn ang="5400000">
                  <a:pos x="wd2" y="hd2"/>
                </a:cxn>
                <a:cxn ang="10800000">
                  <a:pos x="wd2" y="hd2"/>
                </a:cxn>
                <a:cxn ang="16200000">
                  <a:pos x="wd2" y="hd2"/>
                </a:cxn>
              </a:cxnLst>
              <a:rect l="0" t="0" r="r" b="b"/>
              <a:pathLst>
                <a:path w="21600" h="20691" extrusionOk="0">
                  <a:moveTo>
                    <a:pt x="0" y="11892"/>
                  </a:moveTo>
                  <a:cubicBezTo>
                    <a:pt x="1817" y="14198"/>
                    <a:pt x="3676" y="15047"/>
                    <a:pt x="5493" y="15169"/>
                  </a:cubicBezTo>
                  <a:cubicBezTo>
                    <a:pt x="7351" y="15290"/>
                    <a:pt x="8921" y="13834"/>
                    <a:pt x="10738" y="11892"/>
                  </a:cubicBezTo>
                  <a:cubicBezTo>
                    <a:pt x="14290" y="8130"/>
                    <a:pt x="17800" y="3397"/>
                    <a:pt x="21600" y="0"/>
                  </a:cubicBezTo>
                  <a:cubicBezTo>
                    <a:pt x="20154" y="4005"/>
                    <a:pt x="18502" y="7281"/>
                    <a:pt x="16850" y="10314"/>
                  </a:cubicBezTo>
                  <a:cubicBezTo>
                    <a:pt x="15157" y="13348"/>
                    <a:pt x="13381" y="15897"/>
                    <a:pt x="11523" y="17960"/>
                  </a:cubicBezTo>
                  <a:cubicBezTo>
                    <a:pt x="9747" y="19901"/>
                    <a:pt x="7393" y="21600"/>
                    <a:pt x="5369" y="20144"/>
                  </a:cubicBezTo>
                  <a:cubicBezTo>
                    <a:pt x="3345" y="18931"/>
                    <a:pt x="1322" y="16382"/>
                    <a:pt x="0" y="11892"/>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4" name="Shape">
              <a:extLst>
                <a:ext uri="{FF2B5EF4-FFF2-40B4-BE49-F238E27FC236}">
                  <a16:creationId xmlns:a16="http://schemas.microsoft.com/office/drawing/2014/main" id="{0439A96E-40B2-4B3B-9F76-F79AE1469F2F}"/>
                </a:ext>
              </a:extLst>
            </p:cNvPr>
            <p:cNvSpPr/>
            <p:nvPr/>
          </p:nvSpPr>
          <p:spPr>
            <a:xfrm>
              <a:off x="5434647" y="5625004"/>
              <a:ext cx="315478" cy="188417"/>
            </a:xfrm>
            <a:custGeom>
              <a:avLst/>
              <a:gdLst/>
              <a:ahLst/>
              <a:cxnLst>
                <a:cxn ang="0">
                  <a:pos x="wd2" y="hd2"/>
                </a:cxn>
                <a:cxn ang="5400000">
                  <a:pos x="wd2" y="hd2"/>
                </a:cxn>
                <a:cxn ang="10800000">
                  <a:pos x="wd2" y="hd2"/>
                </a:cxn>
                <a:cxn ang="16200000">
                  <a:pos x="wd2" y="hd2"/>
                </a:cxn>
              </a:cxnLst>
              <a:rect l="0" t="0" r="r" b="b"/>
              <a:pathLst>
                <a:path w="21600" h="21553" extrusionOk="0">
                  <a:moveTo>
                    <a:pt x="0" y="19756"/>
                  </a:moveTo>
                  <a:cubicBezTo>
                    <a:pt x="946" y="20704"/>
                    <a:pt x="2018" y="20599"/>
                    <a:pt x="3027" y="20230"/>
                  </a:cubicBezTo>
                  <a:cubicBezTo>
                    <a:pt x="4036" y="19861"/>
                    <a:pt x="4982" y="19229"/>
                    <a:pt x="5928" y="18386"/>
                  </a:cubicBezTo>
                  <a:cubicBezTo>
                    <a:pt x="7757" y="16648"/>
                    <a:pt x="9681" y="14909"/>
                    <a:pt x="11415" y="13013"/>
                  </a:cubicBezTo>
                  <a:cubicBezTo>
                    <a:pt x="14978" y="9272"/>
                    <a:pt x="18131" y="4425"/>
                    <a:pt x="21600" y="0"/>
                  </a:cubicBezTo>
                  <a:cubicBezTo>
                    <a:pt x="20370" y="3003"/>
                    <a:pt x="18951" y="5743"/>
                    <a:pt x="17406" y="8377"/>
                  </a:cubicBezTo>
                  <a:cubicBezTo>
                    <a:pt x="15893" y="11011"/>
                    <a:pt x="14158" y="13382"/>
                    <a:pt x="12298" y="15384"/>
                  </a:cubicBezTo>
                  <a:cubicBezTo>
                    <a:pt x="10406" y="17333"/>
                    <a:pt x="8514" y="19019"/>
                    <a:pt x="6433" y="20336"/>
                  </a:cubicBezTo>
                  <a:cubicBezTo>
                    <a:pt x="5361" y="20968"/>
                    <a:pt x="4257" y="21442"/>
                    <a:pt x="3122" y="21548"/>
                  </a:cubicBezTo>
                  <a:cubicBezTo>
                    <a:pt x="1987" y="21600"/>
                    <a:pt x="725" y="21284"/>
                    <a:pt x="0" y="19756"/>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5" name="Shape">
              <a:extLst>
                <a:ext uri="{FF2B5EF4-FFF2-40B4-BE49-F238E27FC236}">
                  <a16:creationId xmlns:a16="http://schemas.microsoft.com/office/drawing/2014/main" id="{68FC256B-FB9B-449A-937E-DE94FB43C63A}"/>
                </a:ext>
              </a:extLst>
            </p:cNvPr>
            <p:cNvSpPr/>
            <p:nvPr/>
          </p:nvSpPr>
          <p:spPr>
            <a:xfrm>
              <a:off x="5526758" y="5901335"/>
              <a:ext cx="89351" cy="75534"/>
            </a:xfrm>
            <a:custGeom>
              <a:avLst/>
              <a:gdLst/>
              <a:ahLst/>
              <a:cxnLst>
                <a:cxn ang="0">
                  <a:pos x="wd2" y="hd2"/>
                </a:cxn>
                <a:cxn ang="5400000">
                  <a:pos x="wd2" y="hd2"/>
                </a:cxn>
                <a:cxn ang="10800000">
                  <a:pos x="wd2" y="hd2"/>
                </a:cxn>
                <a:cxn ang="16200000">
                  <a:pos x="wd2" y="hd2"/>
                </a:cxn>
              </a:cxnLst>
              <a:rect l="0" t="0" r="r" b="b"/>
              <a:pathLst>
                <a:path w="21600" h="21600" extrusionOk="0">
                  <a:moveTo>
                    <a:pt x="0" y="15673"/>
                  </a:moveTo>
                  <a:cubicBezTo>
                    <a:pt x="7460" y="11722"/>
                    <a:pt x="14920" y="6191"/>
                    <a:pt x="21600" y="0"/>
                  </a:cubicBezTo>
                  <a:cubicBezTo>
                    <a:pt x="16144" y="7902"/>
                    <a:pt x="10021" y="15147"/>
                    <a:pt x="2895" y="21600"/>
                  </a:cubicBezTo>
                  <a:lnTo>
                    <a:pt x="0" y="15673"/>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6" name="Shape">
              <a:extLst>
                <a:ext uri="{FF2B5EF4-FFF2-40B4-BE49-F238E27FC236}">
                  <a16:creationId xmlns:a16="http://schemas.microsoft.com/office/drawing/2014/main" id="{6779E986-26BE-4895-8564-11EDBFC7157A}"/>
                </a:ext>
              </a:extLst>
            </p:cNvPr>
            <p:cNvSpPr/>
            <p:nvPr/>
          </p:nvSpPr>
          <p:spPr>
            <a:xfrm>
              <a:off x="5710978" y="5394728"/>
              <a:ext cx="66983" cy="196659"/>
            </a:xfrm>
            <a:custGeom>
              <a:avLst/>
              <a:gdLst/>
              <a:ahLst/>
              <a:cxnLst>
                <a:cxn ang="0">
                  <a:pos x="wd2" y="hd2"/>
                </a:cxn>
                <a:cxn ang="5400000">
                  <a:pos x="wd2" y="hd2"/>
                </a:cxn>
                <a:cxn ang="10800000">
                  <a:pos x="wd2" y="hd2"/>
                </a:cxn>
                <a:cxn ang="16200000">
                  <a:pos x="wd2" y="hd2"/>
                </a:cxn>
              </a:cxnLst>
              <a:rect l="0" t="0" r="r" b="b"/>
              <a:pathLst>
                <a:path w="21226" h="21600" extrusionOk="0">
                  <a:moveTo>
                    <a:pt x="13281" y="21094"/>
                  </a:moveTo>
                  <a:cubicBezTo>
                    <a:pt x="14157" y="19526"/>
                    <a:pt x="14303" y="17604"/>
                    <a:pt x="14157" y="15833"/>
                  </a:cubicBezTo>
                  <a:cubicBezTo>
                    <a:pt x="13865" y="14012"/>
                    <a:pt x="12990" y="12191"/>
                    <a:pt x="11822" y="10370"/>
                  </a:cubicBezTo>
                  <a:cubicBezTo>
                    <a:pt x="9340" y="6778"/>
                    <a:pt x="5254" y="3288"/>
                    <a:pt x="0" y="0"/>
                  </a:cubicBezTo>
                  <a:cubicBezTo>
                    <a:pt x="6422" y="3035"/>
                    <a:pt x="11676" y="6425"/>
                    <a:pt x="15617" y="10016"/>
                  </a:cubicBezTo>
                  <a:cubicBezTo>
                    <a:pt x="17514" y="11837"/>
                    <a:pt x="18973" y="13709"/>
                    <a:pt x="19995" y="15631"/>
                  </a:cubicBezTo>
                  <a:cubicBezTo>
                    <a:pt x="20870" y="17553"/>
                    <a:pt x="21600" y="19425"/>
                    <a:pt x="21017" y="21600"/>
                  </a:cubicBezTo>
                  <a:lnTo>
                    <a:pt x="13281" y="21094"/>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7" name="Shape">
              <a:extLst>
                <a:ext uri="{FF2B5EF4-FFF2-40B4-BE49-F238E27FC236}">
                  <a16:creationId xmlns:a16="http://schemas.microsoft.com/office/drawing/2014/main" id="{5E5F9DF7-C236-4139-A132-1F334C66C664}"/>
                </a:ext>
              </a:extLst>
            </p:cNvPr>
            <p:cNvSpPr/>
            <p:nvPr/>
          </p:nvSpPr>
          <p:spPr>
            <a:xfrm>
              <a:off x="6171527" y="5578949"/>
              <a:ext cx="161197" cy="64256"/>
            </a:xfrm>
            <a:custGeom>
              <a:avLst/>
              <a:gdLst/>
              <a:ahLst/>
              <a:cxnLst>
                <a:cxn ang="0">
                  <a:pos x="wd2" y="hd2"/>
                </a:cxn>
                <a:cxn ang="5400000">
                  <a:pos x="wd2" y="hd2"/>
                </a:cxn>
                <a:cxn ang="10800000">
                  <a:pos x="wd2" y="hd2"/>
                </a:cxn>
                <a:cxn ang="16200000">
                  <a:pos x="wd2" y="hd2"/>
                </a:cxn>
              </a:cxnLst>
              <a:rect l="0" t="0" r="r" b="b"/>
              <a:pathLst>
                <a:path w="21600" h="20926" extrusionOk="0">
                  <a:moveTo>
                    <a:pt x="1666" y="0"/>
                  </a:moveTo>
                  <a:cubicBezTo>
                    <a:pt x="3332" y="2700"/>
                    <a:pt x="4875" y="5400"/>
                    <a:pt x="6357" y="8400"/>
                  </a:cubicBezTo>
                  <a:cubicBezTo>
                    <a:pt x="7097" y="9900"/>
                    <a:pt x="7838" y="11400"/>
                    <a:pt x="8517" y="13200"/>
                  </a:cubicBezTo>
                  <a:cubicBezTo>
                    <a:pt x="9010" y="14550"/>
                    <a:pt x="9751" y="15300"/>
                    <a:pt x="10553" y="16200"/>
                  </a:cubicBezTo>
                  <a:cubicBezTo>
                    <a:pt x="13947" y="18900"/>
                    <a:pt x="17835" y="19650"/>
                    <a:pt x="21600" y="19950"/>
                  </a:cubicBezTo>
                  <a:cubicBezTo>
                    <a:pt x="17836" y="20850"/>
                    <a:pt x="14071" y="21600"/>
                    <a:pt x="10121" y="19950"/>
                  </a:cubicBezTo>
                  <a:cubicBezTo>
                    <a:pt x="9196" y="19500"/>
                    <a:pt x="8023" y="18600"/>
                    <a:pt x="7159" y="16950"/>
                  </a:cubicBezTo>
                  <a:cubicBezTo>
                    <a:pt x="6418" y="15600"/>
                    <a:pt x="5678" y="14400"/>
                    <a:pt x="4875" y="13350"/>
                  </a:cubicBezTo>
                  <a:cubicBezTo>
                    <a:pt x="3333" y="11100"/>
                    <a:pt x="1666" y="9001"/>
                    <a:pt x="0" y="7050"/>
                  </a:cubicBezTo>
                  <a:lnTo>
                    <a:pt x="1666" y="0"/>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8" name="Shape">
              <a:extLst>
                <a:ext uri="{FF2B5EF4-FFF2-40B4-BE49-F238E27FC236}">
                  <a16:creationId xmlns:a16="http://schemas.microsoft.com/office/drawing/2014/main" id="{4F519429-522C-4BD0-BDF8-516C8D2A87DB}"/>
                </a:ext>
              </a:extLst>
            </p:cNvPr>
            <p:cNvSpPr/>
            <p:nvPr/>
          </p:nvSpPr>
          <p:spPr>
            <a:xfrm>
              <a:off x="6171527" y="5440787"/>
              <a:ext cx="259759" cy="60847"/>
            </a:xfrm>
            <a:custGeom>
              <a:avLst/>
              <a:gdLst/>
              <a:ahLst/>
              <a:cxnLst>
                <a:cxn ang="0">
                  <a:pos x="wd2" y="hd2"/>
                </a:cxn>
                <a:cxn ang="5400000">
                  <a:pos x="wd2" y="hd2"/>
                </a:cxn>
                <a:cxn ang="10800000">
                  <a:pos x="wd2" y="hd2"/>
                </a:cxn>
                <a:cxn ang="16200000">
                  <a:pos x="wd2" y="hd2"/>
                </a:cxn>
              </a:cxnLst>
              <a:rect l="0" t="0" r="r" b="b"/>
              <a:pathLst>
                <a:path w="21600" h="20831" extrusionOk="0">
                  <a:moveTo>
                    <a:pt x="0" y="13106"/>
                  </a:moveTo>
                  <a:cubicBezTo>
                    <a:pt x="3523" y="7745"/>
                    <a:pt x="7085" y="4119"/>
                    <a:pt x="10685" y="1911"/>
                  </a:cubicBezTo>
                  <a:cubicBezTo>
                    <a:pt x="14323" y="-296"/>
                    <a:pt x="18000" y="-769"/>
                    <a:pt x="21600" y="1438"/>
                  </a:cubicBezTo>
                  <a:cubicBezTo>
                    <a:pt x="17962" y="650"/>
                    <a:pt x="14362" y="2541"/>
                    <a:pt x="10877" y="6010"/>
                  </a:cubicBezTo>
                  <a:cubicBezTo>
                    <a:pt x="7392" y="9478"/>
                    <a:pt x="3983" y="14524"/>
                    <a:pt x="804" y="20831"/>
                  </a:cubicBezTo>
                  <a:lnTo>
                    <a:pt x="0" y="13106"/>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59" name="Triangle">
              <a:extLst>
                <a:ext uri="{FF2B5EF4-FFF2-40B4-BE49-F238E27FC236}">
                  <a16:creationId xmlns:a16="http://schemas.microsoft.com/office/drawing/2014/main" id="{87B857D6-E4A6-4EC1-9DF2-D0222D3C9148}"/>
                </a:ext>
              </a:extLst>
            </p:cNvPr>
            <p:cNvSpPr/>
            <p:nvPr/>
          </p:nvSpPr>
          <p:spPr>
            <a:xfrm>
              <a:off x="6217586" y="5256562"/>
              <a:ext cx="118826" cy="48822"/>
            </a:xfrm>
            <a:custGeom>
              <a:avLst/>
              <a:gdLst/>
              <a:ahLst/>
              <a:cxnLst>
                <a:cxn ang="0">
                  <a:pos x="wd2" y="hd2"/>
                </a:cxn>
                <a:cxn ang="5400000">
                  <a:pos x="wd2" y="hd2"/>
                </a:cxn>
                <a:cxn ang="10800000">
                  <a:pos x="wd2" y="hd2"/>
                </a:cxn>
                <a:cxn ang="16200000">
                  <a:pos x="wd2" y="hd2"/>
                </a:cxn>
              </a:cxnLst>
              <a:rect l="0" t="0" r="r" b="b"/>
              <a:pathLst>
                <a:path w="21600" h="21600" extrusionOk="0">
                  <a:moveTo>
                    <a:pt x="0" y="11615"/>
                  </a:moveTo>
                  <a:lnTo>
                    <a:pt x="21600" y="0"/>
                  </a:lnTo>
                  <a:lnTo>
                    <a:pt x="1423" y="21600"/>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60" name="Shape">
              <a:extLst>
                <a:ext uri="{FF2B5EF4-FFF2-40B4-BE49-F238E27FC236}">
                  <a16:creationId xmlns:a16="http://schemas.microsoft.com/office/drawing/2014/main" id="{F54B9418-42F8-42D4-BB31-CED9E9A01E30}"/>
                </a:ext>
              </a:extLst>
            </p:cNvPr>
            <p:cNvSpPr/>
            <p:nvPr/>
          </p:nvSpPr>
          <p:spPr>
            <a:xfrm>
              <a:off x="5895199" y="5302621"/>
              <a:ext cx="242711" cy="64847"/>
            </a:xfrm>
            <a:custGeom>
              <a:avLst/>
              <a:gdLst/>
              <a:ahLst/>
              <a:cxnLst>
                <a:cxn ang="0">
                  <a:pos x="wd2" y="hd2"/>
                </a:cxn>
                <a:cxn ang="5400000">
                  <a:pos x="wd2" y="hd2"/>
                </a:cxn>
                <a:cxn ang="10800000">
                  <a:pos x="wd2" y="hd2"/>
                </a:cxn>
                <a:cxn ang="16200000">
                  <a:pos x="wd2" y="hd2"/>
                </a:cxn>
              </a:cxnLst>
              <a:rect l="0" t="0" r="r" b="b"/>
              <a:pathLst>
                <a:path w="21600" h="20412" extrusionOk="0">
                  <a:moveTo>
                    <a:pt x="0" y="0"/>
                  </a:moveTo>
                  <a:cubicBezTo>
                    <a:pt x="3689" y="3479"/>
                    <a:pt x="7173" y="7248"/>
                    <a:pt x="10739" y="10148"/>
                  </a:cubicBezTo>
                  <a:cubicBezTo>
                    <a:pt x="12501" y="11742"/>
                    <a:pt x="14304" y="13047"/>
                    <a:pt x="16108" y="14497"/>
                  </a:cubicBezTo>
                  <a:cubicBezTo>
                    <a:pt x="17911" y="15946"/>
                    <a:pt x="19715" y="16816"/>
                    <a:pt x="21600" y="18411"/>
                  </a:cubicBezTo>
                  <a:cubicBezTo>
                    <a:pt x="17870" y="21600"/>
                    <a:pt x="13935" y="20730"/>
                    <a:pt x="10247" y="17541"/>
                  </a:cubicBezTo>
                  <a:cubicBezTo>
                    <a:pt x="8402" y="15802"/>
                    <a:pt x="6558" y="13772"/>
                    <a:pt x="4877" y="10728"/>
                  </a:cubicBezTo>
                  <a:cubicBezTo>
                    <a:pt x="3074" y="7973"/>
                    <a:pt x="1434" y="4494"/>
                    <a:pt x="0" y="0"/>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61" name="Shape">
              <a:extLst>
                <a:ext uri="{FF2B5EF4-FFF2-40B4-BE49-F238E27FC236}">
                  <a16:creationId xmlns:a16="http://schemas.microsoft.com/office/drawing/2014/main" id="{C875B2DC-1BCB-4722-8B9E-C80D3B237FB1}"/>
                </a:ext>
              </a:extLst>
            </p:cNvPr>
            <p:cNvSpPr/>
            <p:nvPr/>
          </p:nvSpPr>
          <p:spPr>
            <a:xfrm>
              <a:off x="6033361" y="5256562"/>
              <a:ext cx="188373" cy="29573"/>
            </a:xfrm>
            <a:custGeom>
              <a:avLst/>
              <a:gdLst/>
              <a:ahLst/>
              <a:cxnLst>
                <a:cxn ang="0">
                  <a:pos x="wd2" y="hd2"/>
                </a:cxn>
                <a:cxn ang="5400000">
                  <a:pos x="wd2" y="hd2"/>
                </a:cxn>
                <a:cxn ang="10800000">
                  <a:pos x="wd2" y="hd2"/>
                </a:cxn>
                <a:cxn ang="16200000">
                  <a:pos x="wd2" y="hd2"/>
                </a:cxn>
              </a:cxnLst>
              <a:rect l="0" t="0" r="r" b="b"/>
              <a:pathLst>
                <a:path w="21600" h="20391" extrusionOk="0">
                  <a:moveTo>
                    <a:pt x="0" y="230"/>
                  </a:moveTo>
                  <a:cubicBezTo>
                    <a:pt x="3802" y="-724"/>
                    <a:pt x="7341" y="1500"/>
                    <a:pt x="10879" y="3089"/>
                  </a:cubicBezTo>
                  <a:cubicBezTo>
                    <a:pt x="14418" y="4995"/>
                    <a:pt x="17798" y="6901"/>
                    <a:pt x="21600" y="6901"/>
                  </a:cubicBezTo>
                  <a:cubicBezTo>
                    <a:pt x="20016" y="13571"/>
                    <a:pt x="18167" y="16747"/>
                    <a:pt x="16266" y="18652"/>
                  </a:cubicBezTo>
                  <a:cubicBezTo>
                    <a:pt x="14418" y="20876"/>
                    <a:pt x="12516" y="20558"/>
                    <a:pt x="10668" y="19922"/>
                  </a:cubicBezTo>
                  <a:cubicBezTo>
                    <a:pt x="8819" y="18968"/>
                    <a:pt x="6971" y="17063"/>
                    <a:pt x="5175" y="13569"/>
                  </a:cubicBezTo>
                  <a:cubicBezTo>
                    <a:pt x="3380" y="10394"/>
                    <a:pt x="1584" y="6583"/>
                    <a:pt x="0" y="230"/>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62" name="Shape">
              <a:extLst>
                <a:ext uri="{FF2B5EF4-FFF2-40B4-BE49-F238E27FC236}">
                  <a16:creationId xmlns:a16="http://schemas.microsoft.com/office/drawing/2014/main" id="{8859ABCE-BB2C-40B7-AD66-2812CA24B815}"/>
                </a:ext>
              </a:extLst>
            </p:cNvPr>
            <p:cNvSpPr/>
            <p:nvPr/>
          </p:nvSpPr>
          <p:spPr>
            <a:xfrm>
              <a:off x="5941254" y="4749959"/>
              <a:ext cx="289317" cy="240078"/>
            </a:xfrm>
            <a:custGeom>
              <a:avLst/>
              <a:gdLst/>
              <a:ahLst/>
              <a:cxnLst>
                <a:cxn ang="0">
                  <a:pos x="wd2" y="hd2"/>
                </a:cxn>
                <a:cxn ang="5400000">
                  <a:pos x="wd2" y="hd2"/>
                </a:cxn>
                <a:cxn ang="10800000">
                  <a:pos x="wd2" y="hd2"/>
                </a:cxn>
                <a:cxn ang="16200000">
                  <a:pos x="wd2" y="hd2"/>
                </a:cxn>
              </a:cxnLst>
              <a:rect l="0" t="0" r="r" b="b"/>
              <a:pathLst>
                <a:path w="21235" h="21488" extrusionOk="0">
                  <a:moveTo>
                    <a:pt x="2626" y="0"/>
                  </a:moveTo>
                  <a:cubicBezTo>
                    <a:pt x="2017" y="2679"/>
                    <a:pt x="1612" y="5441"/>
                    <a:pt x="1409" y="8162"/>
                  </a:cubicBezTo>
                  <a:cubicBezTo>
                    <a:pt x="1172" y="10882"/>
                    <a:pt x="1307" y="13603"/>
                    <a:pt x="1814" y="16200"/>
                  </a:cubicBezTo>
                  <a:lnTo>
                    <a:pt x="1273" y="15499"/>
                  </a:lnTo>
                  <a:cubicBezTo>
                    <a:pt x="3741" y="16200"/>
                    <a:pt x="6175" y="16983"/>
                    <a:pt x="8609" y="17807"/>
                  </a:cubicBezTo>
                  <a:cubicBezTo>
                    <a:pt x="11043" y="18632"/>
                    <a:pt x="13510" y="19456"/>
                    <a:pt x="15809" y="19497"/>
                  </a:cubicBezTo>
                  <a:cubicBezTo>
                    <a:pt x="16350" y="19456"/>
                    <a:pt x="16890" y="19374"/>
                    <a:pt x="17228" y="19085"/>
                  </a:cubicBezTo>
                  <a:cubicBezTo>
                    <a:pt x="17567" y="18879"/>
                    <a:pt x="17837" y="18302"/>
                    <a:pt x="18175" y="17643"/>
                  </a:cubicBezTo>
                  <a:cubicBezTo>
                    <a:pt x="18783" y="16365"/>
                    <a:pt x="19257" y="14963"/>
                    <a:pt x="19662" y="13521"/>
                  </a:cubicBezTo>
                  <a:cubicBezTo>
                    <a:pt x="20440" y="10635"/>
                    <a:pt x="20981" y="7626"/>
                    <a:pt x="20913" y="4534"/>
                  </a:cubicBezTo>
                  <a:cubicBezTo>
                    <a:pt x="21420" y="7585"/>
                    <a:pt x="21319" y="10841"/>
                    <a:pt x="20676" y="13892"/>
                  </a:cubicBezTo>
                  <a:cubicBezTo>
                    <a:pt x="20372" y="15417"/>
                    <a:pt x="19967" y="16942"/>
                    <a:pt x="19426" y="18426"/>
                  </a:cubicBezTo>
                  <a:cubicBezTo>
                    <a:pt x="19155" y="19085"/>
                    <a:pt x="18851" y="20034"/>
                    <a:pt x="18074" y="20652"/>
                  </a:cubicBezTo>
                  <a:cubicBezTo>
                    <a:pt x="17364" y="21270"/>
                    <a:pt x="16586" y="21394"/>
                    <a:pt x="15876" y="21476"/>
                  </a:cubicBezTo>
                  <a:cubicBezTo>
                    <a:pt x="13071" y="21600"/>
                    <a:pt x="10603" y="20693"/>
                    <a:pt x="8136" y="19910"/>
                  </a:cubicBezTo>
                  <a:cubicBezTo>
                    <a:pt x="5668" y="19085"/>
                    <a:pt x="3234" y="18261"/>
                    <a:pt x="800" y="17354"/>
                  </a:cubicBezTo>
                  <a:lnTo>
                    <a:pt x="327" y="17189"/>
                  </a:lnTo>
                  <a:lnTo>
                    <a:pt x="259" y="16653"/>
                  </a:lnTo>
                  <a:cubicBezTo>
                    <a:pt x="-180" y="13768"/>
                    <a:pt x="-11" y="10841"/>
                    <a:pt x="395" y="8038"/>
                  </a:cubicBezTo>
                  <a:cubicBezTo>
                    <a:pt x="834" y="5194"/>
                    <a:pt x="1578" y="2473"/>
                    <a:pt x="2626" y="0"/>
                  </a:cubicBez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sp>
          <p:nvSpPr>
            <p:cNvPr id="63" name="Shape">
              <a:extLst>
                <a:ext uri="{FF2B5EF4-FFF2-40B4-BE49-F238E27FC236}">
                  <a16:creationId xmlns:a16="http://schemas.microsoft.com/office/drawing/2014/main" id="{B1369B18-147C-4B53-A312-7FBA5E11291B}"/>
                </a:ext>
              </a:extLst>
            </p:cNvPr>
            <p:cNvSpPr/>
            <p:nvPr/>
          </p:nvSpPr>
          <p:spPr>
            <a:xfrm>
              <a:off x="5342537" y="5809228"/>
              <a:ext cx="100865" cy="126195"/>
            </a:xfrm>
            <a:custGeom>
              <a:avLst/>
              <a:gdLst/>
              <a:ahLst/>
              <a:cxnLst>
                <a:cxn ang="0">
                  <a:pos x="wd2" y="hd2"/>
                </a:cxn>
                <a:cxn ang="5400000">
                  <a:pos x="wd2" y="hd2"/>
                </a:cxn>
                <a:cxn ang="10800000">
                  <a:pos x="wd2" y="hd2"/>
                </a:cxn>
                <a:cxn ang="16200000">
                  <a:pos x="wd2" y="hd2"/>
                </a:cxn>
              </a:cxnLst>
              <a:rect l="0" t="0" r="r" b="b"/>
              <a:pathLst>
                <a:path w="21600" h="21600" extrusionOk="0">
                  <a:moveTo>
                    <a:pt x="0" y="17579"/>
                  </a:moveTo>
                  <a:cubicBezTo>
                    <a:pt x="2466" y="17106"/>
                    <a:pt x="5129" y="16397"/>
                    <a:pt x="7496" y="15530"/>
                  </a:cubicBezTo>
                  <a:cubicBezTo>
                    <a:pt x="10060" y="14584"/>
                    <a:pt x="11836" y="13559"/>
                    <a:pt x="13414" y="11746"/>
                  </a:cubicBezTo>
                  <a:cubicBezTo>
                    <a:pt x="16570" y="8198"/>
                    <a:pt x="19134" y="4099"/>
                    <a:pt x="21600" y="0"/>
                  </a:cubicBezTo>
                  <a:cubicBezTo>
                    <a:pt x="20022" y="4336"/>
                    <a:pt x="18247" y="8671"/>
                    <a:pt x="15682" y="12850"/>
                  </a:cubicBezTo>
                  <a:cubicBezTo>
                    <a:pt x="14499" y="14978"/>
                    <a:pt x="11934" y="17106"/>
                    <a:pt x="9468" y="18289"/>
                  </a:cubicBezTo>
                  <a:cubicBezTo>
                    <a:pt x="6904" y="19629"/>
                    <a:pt x="4340" y="20654"/>
                    <a:pt x="1479" y="21600"/>
                  </a:cubicBezTo>
                  <a:lnTo>
                    <a:pt x="0" y="17579"/>
                  </a:lnTo>
                  <a:close/>
                </a:path>
              </a:pathLst>
            </a:custGeom>
            <a:solidFill>
              <a:srgbClr val="E69D7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pPr>
              <a:endParaRPr/>
            </a:p>
          </p:txBody>
        </p:sp>
      </p:grpSp>
    </p:spTree>
    <p:extLst>
      <p:ext uri="{BB962C8B-B14F-4D97-AF65-F5344CB8AC3E}">
        <p14:creationId xmlns:p14="http://schemas.microsoft.com/office/powerpoint/2010/main" val="322948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396849"/>
            <a:ext cx="11500094" cy="4959501"/>
          </a:xfrm>
        </p:spPr>
        <p:txBody>
          <a:bodyPr rtlCol="0">
            <a:noAutofit/>
          </a:bodyPr>
          <a:lstStyle/>
          <a:p>
            <a:pPr algn="just"/>
            <a:r>
              <a:rPr lang="en-US" sz="2000" b="1" dirty="0"/>
              <a:t>Python</a:t>
            </a:r>
            <a:r>
              <a:rPr lang="en-US" sz="2000" dirty="0"/>
              <a:t> has emerged as a </a:t>
            </a:r>
            <a:r>
              <a:rPr lang="en-US" sz="2000" b="1" dirty="0"/>
              <a:t>leading programing language </a:t>
            </a:r>
            <a:r>
              <a:rPr lang="en-US" sz="2000" dirty="0"/>
              <a:t>for both the physical sciences and data sciences. </a:t>
            </a:r>
          </a:p>
          <a:p>
            <a:pPr algn="just"/>
            <a:r>
              <a:rPr lang="en-US" sz="2000" dirty="0"/>
              <a:t>At the core of modern scientific computing and analysis in Python are the </a:t>
            </a:r>
            <a:r>
              <a:rPr lang="en-US" sz="2000" b="1" dirty="0" err="1"/>
              <a:t>NumPy</a:t>
            </a:r>
            <a:r>
              <a:rPr lang="en-US" sz="2000" dirty="0"/>
              <a:t> and </a:t>
            </a:r>
            <a:r>
              <a:rPr lang="en-US" sz="2000" b="1" dirty="0" err="1"/>
              <a:t>SciPy</a:t>
            </a:r>
            <a:r>
              <a:rPr lang="en-US" sz="2000" dirty="0"/>
              <a:t> packages, which provide a robust N-dimensional array object and the fundamental operations required for science and engineering applications.</a:t>
            </a:r>
          </a:p>
          <a:p>
            <a:pPr algn="just"/>
            <a:r>
              <a:rPr lang="en-US" sz="2000" b="1" dirty="0"/>
              <a:t>Pandas</a:t>
            </a:r>
            <a:r>
              <a:rPr lang="en-US" sz="2000" dirty="0"/>
              <a:t> library has been used in data science and business analytics, whereas the </a:t>
            </a:r>
            <a:r>
              <a:rPr lang="en-US" sz="2000" b="1" dirty="0" err="1"/>
              <a:t>DataFrame</a:t>
            </a:r>
            <a:r>
              <a:rPr lang="en-US" sz="2000" dirty="0"/>
              <a:t> and </a:t>
            </a:r>
            <a:r>
              <a:rPr lang="en-US" sz="2000" b="1" dirty="0"/>
              <a:t>Series</a:t>
            </a:r>
            <a:r>
              <a:rPr lang="en-US" sz="2000" dirty="0"/>
              <a:t> objects provide unparalleled analysis tools for </a:t>
            </a:r>
            <a:r>
              <a:rPr lang="en-US" sz="2000" b="1" dirty="0"/>
              <a:t>data alignment</a:t>
            </a:r>
            <a:r>
              <a:rPr lang="en-US" sz="2000" dirty="0"/>
              <a:t>, </a:t>
            </a:r>
            <a:r>
              <a:rPr lang="en-US" sz="2000" b="1" dirty="0"/>
              <a:t>resampling</a:t>
            </a:r>
            <a:r>
              <a:rPr lang="en-US" sz="2000" dirty="0"/>
              <a:t>, </a:t>
            </a:r>
            <a:r>
              <a:rPr lang="en-US" sz="2000" b="1" dirty="0"/>
              <a:t>grouping</a:t>
            </a:r>
            <a:r>
              <a:rPr lang="en-US" sz="2000" dirty="0"/>
              <a:t>, </a:t>
            </a:r>
            <a:r>
              <a:rPr lang="en-US" sz="2000" b="1" dirty="0"/>
              <a:t>pivoting</a:t>
            </a:r>
            <a:r>
              <a:rPr lang="en-US" sz="2000" dirty="0"/>
              <a:t>, and </a:t>
            </a:r>
            <a:r>
              <a:rPr lang="en-US" sz="2000" b="1" dirty="0"/>
              <a:t>aggregation</a:t>
            </a:r>
            <a:r>
              <a:rPr lang="en-US" sz="2000" dirty="0"/>
              <a:t> in Python.</a:t>
            </a:r>
          </a:p>
          <a:p>
            <a:pPr algn="just"/>
            <a:r>
              <a:rPr lang="en-US" sz="2400" b="1" dirty="0" err="1"/>
              <a:t>Xarray</a:t>
            </a:r>
            <a:r>
              <a:rPr lang="en-US" sz="2000" dirty="0"/>
              <a:t> implements data structures and an analytics toolkit for multi-dimensional labeled arrays strongly inspired by pandas. </a:t>
            </a:r>
          </a:p>
          <a:p>
            <a:pPr algn="just"/>
            <a:r>
              <a:rPr lang="en-US" sz="2000" dirty="0"/>
              <a:t>While pandas includes a data structure called the Panel for three dimensional data, its fixed rank design make it unsuitable for applications that require arbitrary rank arrays. </a:t>
            </a:r>
          </a:p>
          <a:p>
            <a:pPr algn="just"/>
            <a:r>
              <a:rPr lang="en-US" sz="2000" dirty="0"/>
              <a:t>Additionally, many of the features that make the pandas </a:t>
            </a:r>
            <a:r>
              <a:rPr lang="en-US" sz="2000" dirty="0" err="1"/>
              <a:t>DataFrame</a:t>
            </a:r>
            <a:r>
              <a:rPr lang="en-US" sz="2000" dirty="0"/>
              <a:t> and Series objects so useful, are not fully available on the Panel. </a:t>
            </a:r>
            <a:endParaRPr lang="en-US" sz="20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20</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40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p:cNvSpPr>
            <a:spLocks noGrp="1"/>
          </p:cNvSpPr>
          <p:nvPr>
            <p:ph type="sldNum" sz="quarter" idx="12"/>
          </p:nvPr>
        </p:nvSpPr>
        <p:spPr/>
        <p:txBody>
          <a:bodyPr/>
          <a:lstStyle/>
          <a:p>
            <a:pPr rtl="0"/>
            <a:fld id="{19B51A1E-902D-48AF-9020-955120F399B6}" type="slidenum">
              <a:rPr lang="el-GR" smtClean="0"/>
              <a:pPr rtl="0"/>
              <a:t>21</a:t>
            </a:fld>
            <a:endParaRPr lang="el-GR" dirty="0"/>
          </a:p>
        </p:txBody>
      </p:sp>
      <p:pic>
        <p:nvPicPr>
          <p:cNvPr id="8" name="Εικόνα 7"/>
          <p:cNvPicPr>
            <a:picLocks noChangeAspect="1"/>
          </p:cNvPicPr>
          <p:nvPr/>
        </p:nvPicPr>
        <p:blipFill>
          <a:blip r:embed="rId2"/>
          <a:stretch>
            <a:fillRect/>
          </a:stretch>
        </p:blipFill>
        <p:spPr>
          <a:xfrm>
            <a:off x="968598" y="548291"/>
            <a:ext cx="10234891" cy="5401748"/>
          </a:xfrm>
          <a:prstGeom prst="rect">
            <a:avLst/>
          </a:prstGeom>
        </p:spPr>
      </p:pic>
    </p:spTree>
    <p:extLst>
      <p:ext uri="{BB962C8B-B14F-4D97-AF65-F5344CB8AC3E}">
        <p14:creationId xmlns:p14="http://schemas.microsoft.com/office/powerpoint/2010/main" val="196953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22</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andling multi-temporal satellite images with Xarray | by Virginie  Bonnefond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20" y="1365559"/>
            <a:ext cx="9310397" cy="516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9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396849"/>
            <a:ext cx="11500094" cy="4315961"/>
          </a:xfrm>
        </p:spPr>
        <p:txBody>
          <a:bodyPr rtlCol="0">
            <a:noAutofit/>
          </a:bodyPr>
          <a:lstStyle/>
          <a:p>
            <a:pPr algn="just"/>
            <a:r>
              <a:rPr lang="en-US" sz="2000" dirty="0" err="1"/>
              <a:t>xarray</a:t>
            </a:r>
            <a:r>
              <a:rPr lang="en-US" sz="2000" dirty="0"/>
              <a:t> features two main data structures: the </a:t>
            </a:r>
            <a:r>
              <a:rPr lang="en-US" sz="2000" b="1" dirty="0" err="1"/>
              <a:t>DataArray</a:t>
            </a:r>
            <a:r>
              <a:rPr lang="en-US" sz="2000" dirty="0"/>
              <a:t> and the </a:t>
            </a:r>
            <a:r>
              <a:rPr lang="en-US" sz="2000" b="1" dirty="0"/>
              <a:t>Dataset</a:t>
            </a:r>
            <a:r>
              <a:rPr lang="en-US" sz="2000" dirty="0"/>
              <a:t>.</a:t>
            </a:r>
          </a:p>
          <a:p>
            <a:pPr fontAlgn="base"/>
            <a:r>
              <a:rPr lang="en-US" sz="2000" dirty="0"/>
              <a:t>The </a:t>
            </a:r>
            <a:r>
              <a:rPr lang="en-US" sz="2000" dirty="0" err="1"/>
              <a:t>DataArray</a:t>
            </a:r>
            <a:r>
              <a:rPr lang="en-US" sz="2000" dirty="0"/>
              <a:t> is </a:t>
            </a:r>
            <a:r>
              <a:rPr lang="en-US" sz="2000" dirty="0" err="1"/>
              <a:t>xarray’s</a:t>
            </a:r>
            <a:r>
              <a:rPr lang="en-US" sz="2000" dirty="0"/>
              <a:t> implementation of a </a:t>
            </a:r>
            <a:r>
              <a:rPr lang="en-US" sz="2000" b="1" dirty="0"/>
              <a:t>labeled, multi-dimensional array. </a:t>
            </a:r>
            <a:r>
              <a:rPr lang="en-US" sz="2000" dirty="0"/>
              <a:t>It</a:t>
            </a:r>
            <a:r>
              <a:rPr lang="en-US" sz="2000" b="1" dirty="0"/>
              <a:t> </a:t>
            </a:r>
            <a:r>
              <a:rPr lang="en-US" sz="2000" dirty="0"/>
              <a:t>has several key properties:</a:t>
            </a:r>
          </a:p>
          <a:p>
            <a:pPr lvl="1" fontAlgn="base"/>
            <a:r>
              <a:rPr lang="en-US" sz="2000" b="1" dirty="0"/>
              <a:t>data</a:t>
            </a:r>
            <a:r>
              <a:rPr lang="en-US" sz="2000" dirty="0"/>
              <a:t>: N-dimensional array (</a:t>
            </a:r>
            <a:r>
              <a:rPr lang="en-US" sz="2000" dirty="0" err="1"/>
              <a:t>NumPy</a:t>
            </a:r>
            <a:r>
              <a:rPr lang="en-US" sz="2000" dirty="0"/>
              <a:t> or </a:t>
            </a:r>
            <a:r>
              <a:rPr lang="en-US" sz="2000" dirty="0" err="1"/>
              <a:t>dask</a:t>
            </a:r>
            <a:r>
              <a:rPr lang="en-US" sz="2000" dirty="0"/>
              <a:t>) holding the array's values,</a:t>
            </a:r>
          </a:p>
          <a:p>
            <a:pPr lvl="1" fontAlgn="base"/>
            <a:r>
              <a:rPr lang="en-US" sz="2000" b="1" dirty="0" err="1"/>
              <a:t>coords</a:t>
            </a:r>
            <a:r>
              <a:rPr lang="en-US" sz="2000" dirty="0"/>
              <a:t>: </a:t>
            </a:r>
            <a:r>
              <a:rPr lang="en-US" sz="2000" dirty="0" err="1"/>
              <a:t>dict</a:t>
            </a:r>
            <a:r>
              <a:rPr lang="en-US" sz="2000" dirty="0"/>
              <a:t>-like container of arrays (coordinates) that label each point (e.g., 1-dimensional arrays of numbers, </a:t>
            </a:r>
            <a:r>
              <a:rPr lang="en-US" sz="2000" dirty="0" err="1"/>
              <a:t>datetime</a:t>
            </a:r>
            <a:r>
              <a:rPr lang="en-US" sz="2000" dirty="0"/>
              <a:t> objects or strings),</a:t>
            </a:r>
          </a:p>
          <a:p>
            <a:pPr lvl="1" fontAlgn="base"/>
            <a:r>
              <a:rPr lang="en-US" sz="2000" b="1" dirty="0"/>
              <a:t>dims</a:t>
            </a:r>
            <a:r>
              <a:rPr lang="en-US" sz="2000" dirty="0"/>
              <a:t>: dimension names for each axis [e.g., (‘time’, ‘latitude’, ‘longitude’)],</a:t>
            </a:r>
          </a:p>
          <a:p>
            <a:pPr lvl="1" fontAlgn="base"/>
            <a:r>
              <a:rPr lang="en-US" sz="2000" b="1" dirty="0" err="1"/>
              <a:t>attrs</a:t>
            </a:r>
            <a:r>
              <a:rPr lang="en-US" sz="2000" dirty="0"/>
              <a:t>: </a:t>
            </a:r>
            <a:r>
              <a:rPr lang="en-US" sz="2000" dirty="0" err="1"/>
              <a:t>OrderedDict</a:t>
            </a:r>
            <a:r>
              <a:rPr lang="en-US" sz="2000" dirty="0"/>
              <a:t> holding arbitrary metadata (e.g. units or descriptions), and	</a:t>
            </a:r>
          </a:p>
          <a:p>
            <a:pPr lvl="1" fontAlgn="base"/>
            <a:r>
              <a:rPr lang="en-US" sz="2000" dirty="0"/>
              <a:t>name: an arbitrary name for the array.</a:t>
            </a:r>
          </a:p>
          <a:p>
            <a:pPr algn="just"/>
            <a:endParaRPr lang="en-US" sz="20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23</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s://openresearchsoftware.metajnl.com/articles/10.5334/jors.148/jors-5-148-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308" y="4628735"/>
            <a:ext cx="6096000"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0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5953" y="-163516"/>
            <a:ext cx="10515600" cy="1325563"/>
          </a:xfrm>
        </p:spPr>
        <p:txBody>
          <a:bodyPr rtlCol="0"/>
          <a:lstStyle/>
          <a:p>
            <a:pPr rtl="0"/>
            <a:r>
              <a:rPr lang="en-US" dirty="0"/>
              <a:t>The power of </a:t>
            </a:r>
            <a:r>
              <a:rPr lang="en-US" dirty="0" err="1"/>
              <a:t>Xarray</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5953" y="986288"/>
            <a:ext cx="11500094" cy="4315961"/>
          </a:xfrm>
        </p:spPr>
        <p:txBody>
          <a:bodyPr rtlCol="0">
            <a:noAutofit/>
          </a:bodyPr>
          <a:lstStyle/>
          <a:p>
            <a:pPr fontAlgn="base"/>
            <a:r>
              <a:rPr lang="en-US" sz="2000" dirty="0"/>
              <a:t>The Dataset is </a:t>
            </a:r>
            <a:r>
              <a:rPr lang="en-US" sz="2000" dirty="0" err="1"/>
              <a:t>xarray’s</a:t>
            </a:r>
            <a:r>
              <a:rPr lang="en-US" sz="2000" dirty="0"/>
              <a:t> multi-dimensional equivalent of a </a:t>
            </a:r>
            <a:r>
              <a:rPr lang="en-US" sz="2000" dirty="0" err="1"/>
              <a:t>DataFrame</a:t>
            </a:r>
            <a:r>
              <a:rPr lang="en-US" sz="2000" dirty="0"/>
              <a:t>. </a:t>
            </a:r>
          </a:p>
          <a:p>
            <a:pPr fontAlgn="base"/>
            <a:r>
              <a:rPr lang="en-US" sz="2000" dirty="0"/>
              <a:t>It is a </a:t>
            </a:r>
            <a:r>
              <a:rPr lang="en-US" sz="2000" dirty="0" err="1"/>
              <a:t>dict</a:t>
            </a:r>
            <a:r>
              <a:rPr lang="en-US" sz="2000" dirty="0"/>
              <a:t>-like container of labeled arrays (</a:t>
            </a:r>
            <a:r>
              <a:rPr lang="en-US" sz="2000" dirty="0" err="1"/>
              <a:t>DataArrays</a:t>
            </a:r>
            <a:r>
              <a:rPr lang="en-US" sz="2000" dirty="0"/>
              <a:t>) with aligned dimensions. It is designed as an in-memory representation of a </a:t>
            </a:r>
            <a:r>
              <a:rPr lang="en-US" sz="2000" dirty="0" err="1"/>
              <a:t>netCDF</a:t>
            </a:r>
            <a:r>
              <a:rPr lang="en-US" sz="2000" dirty="0"/>
              <a:t> dataset. </a:t>
            </a:r>
          </a:p>
          <a:p>
            <a:pPr fontAlgn="base"/>
            <a:r>
              <a:rPr lang="en-US" sz="2000" dirty="0"/>
              <a:t>In addition to the </a:t>
            </a:r>
            <a:r>
              <a:rPr lang="en-US" sz="2000" dirty="0" err="1"/>
              <a:t>dict</a:t>
            </a:r>
            <a:r>
              <a:rPr lang="en-US" sz="2000" dirty="0"/>
              <a:t>-like interface of the dataset itself, which can be used to access any </a:t>
            </a:r>
            <a:r>
              <a:rPr lang="en-US" sz="2000" dirty="0" err="1"/>
              <a:t>DataArray</a:t>
            </a:r>
            <a:r>
              <a:rPr lang="en-US" sz="2000" dirty="0"/>
              <a:t> in a Dataset, datasets have four key properties:</a:t>
            </a:r>
          </a:p>
          <a:p>
            <a:pPr lvl="1" fontAlgn="base"/>
            <a:r>
              <a:rPr lang="en-US" sz="2000" b="1" dirty="0" err="1"/>
              <a:t>data_vars</a:t>
            </a:r>
            <a:r>
              <a:rPr lang="en-US" sz="2000" dirty="0"/>
              <a:t>: </a:t>
            </a:r>
            <a:r>
              <a:rPr lang="en-US" sz="2000" dirty="0" err="1"/>
              <a:t>OrderedDict</a:t>
            </a:r>
            <a:r>
              <a:rPr lang="en-US" sz="2000" dirty="0"/>
              <a:t> of </a:t>
            </a:r>
            <a:r>
              <a:rPr lang="en-US" sz="2000" dirty="0" err="1"/>
              <a:t>DataArray</a:t>
            </a:r>
            <a:r>
              <a:rPr lang="en-US" sz="2000" dirty="0"/>
              <a:t> objects corresponding to data variables,</a:t>
            </a:r>
          </a:p>
          <a:p>
            <a:pPr lvl="1" fontAlgn="base"/>
            <a:r>
              <a:rPr lang="en-US" sz="2000" b="1" dirty="0" err="1"/>
              <a:t>coords</a:t>
            </a:r>
            <a:r>
              <a:rPr lang="en-US" sz="2000" dirty="0"/>
              <a:t>: </a:t>
            </a:r>
            <a:r>
              <a:rPr lang="en-US" sz="2000" dirty="0" err="1"/>
              <a:t>OrderedDict</a:t>
            </a:r>
            <a:r>
              <a:rPr lang="en-US" sz="2000" dirty="0"/>
              <a:t> of </a:t>
            </a:r>
            <a:r>
              <a:rPr lang="en-US" sz="2000" dirty="0" err="1"/>
              <a:t>DataArray</a:t>
            </a:r>
            <a:r>
              <a:rPr lang="en-US" sz="2000" dirty="0"/>
              <a:t> objects intended to label points used in </a:t>
            </a:r>
            <a:r>
              <a:rPr lang="en-US" sz="2000" dirty="0" err="1"/>
              <a:t>data_vars</a:t>
            </a:r>
            <a:r>
              <a:rPr lang="en-US" sz="2000" dirty="0"/>
              <a:t> (e.g., 1-dimensional arrays of numbers, </a:t>
            </a:r>
            <a:r>
              <a:rPr lang="en-US" sz="2000" dirty="0" err="1"/>
              <a:t>datetime</a:t>
            </a:r>
            <a:r>
              <a:rPr lang="en-US" sz="2000" dirty="0"/>
              <a:t> objects or strings),</a:t>
            </a:r>
          </a:p>
          <a:p>
            <a:pPr lvl="1" fontAlgn="base"/>
            <a:r>
              <a:rPr lang="en-US" sz="2000" b="1" dirty="0"/>
              <a:t>dims</a:t>
            </a:r>
            <a:r>
              <a:rPr lang="en-US" sz="2000" dirty="0"/>
              <a:t>: dictionary mapping from dimension names to the fixed length of each dimension (e.g., {‘x’: 6, ‘y’: 6, ‘time’: 8}), and</a:t>
            </a:r>
          </a:p>
          <a:p>
            <a:pPr lvl="1" fontAlgn="base"/>
            <a:r>
              <a:rPr lang="en-US" sz="2000" b="1" dirty="0" err="1"/>
              <a:t>attrs</a:t>
            </a:r>
            <a:r>
              <a:rPr lang="en-US" sz="2000" dirty="0"/>
              <a:t>: </a:t>
            </a:r>
            <a:r>
              <a:rPr lang="en-US" sz="2000" dirty="0" err="1"/>
              <a:t>OrderedDict</a:t>
            </a:r>
            <a:r>
              <a:rPr lang="en-US" sz="2000" dirty="0"/>
              <a:t> to hold arbitrary metadata pertaining to the dataset.</a:t>
            </a:r>
          </a:p>
          <a:p>
            <a:pPr algn="just"/>
            <a:endParaRPr lang="en-US" sz="2000" b="1"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24</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s://openresearchsoftware.metajnl.com/articles/10.5334/jors.148/jors-5-148-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064" y="4761818"/>
            <a:ext cx="6096000"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9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25</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1521" y="1770928"/>
            <a:ext cx="4586512" cy="461665"/>
          </a:xfrm>
          <a:prstGeom prst="rect">
            <a:avLst/>
          </a:prstGeom>
        </p:spPr>
        <p:txBody>
          <a:bodyPr wrap="none">
            <a:spAutoFit/>
          </a:bodyPr>
          <a:lstStyle/>
          <a:p>
            <a:r>
              <a:rPr lang="en-US" sz="2400" dirty="0"/>
              <a:t>Example on meteorological data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21" y="2763349"/>
            <a:ext cx="9110750" cy="2715038"/>
          </a:xfrm>
          <a:prstGeom prst="rect">
            <a:avLst/>
          </a:prstGeom>
        </p:spPr>
      </p:pic>
    </p:spTree>
    <p:extLst>
      <p:ext uri="{BB962C8B-B14F-4D97-AF65-F5344CB8AC3E}">
        <p14:creationId xmlns:p14="http://schemas.microsoft.com/office/powerpoint/2010/main" val="241969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5953" y="1276622"/>
            <a:ext cx="11500094" cy="5079728"/>
          </a:xfrm>
        </p:spPr>
        <p:txBody>
          <a:bodyPr vert="horz" lIns="91440" tIns="45720" rIns="91440" bIns="45720" rtlCol="0" anchor="t">
            <a:noAutofit/>
          </a:bodyPr>
          <a:lstStyle/>
          <a:p>
            <a:pPr marL="0" indent="0" fontAlgn="base">
              <a:buNone/>
            </a:pPr>
            <a:r>
              <a:rPr lang="en-US" sz="2400" dirty="0" err="1"/>
              <a:t>xarray</a:t>
            </a:r>
            <a:r>
              <a:rPr lang="en-US" sz="2400" dirty="0"/>
              <a:t> includes a powerful and growing feature set. The following list highlights some of the key features available in </a:t>
            </a:r>
            <a:r>
              <a:rPr lang="en-US" sz="2400" dirty="0" err="1"/>
              <a:t>xarray</a:t>
            </a:r>
            <a:r>
              <a:rPr lang="en-US" sz="2400" dirty="0"/>
              <a:t>. The </a:t>
            </a:r>
            <a:r>
              <a:rPr lang="en-US" sz="2400" dirty="0" err="1"/>
              <a:t>xarray</a:t>
            </a:r>
            <a:r>
              <a:rPr lang="en-US" sz="2400" dirty="0"/>
              <a:t> documentation includes a complete description of available features and their usage.</a:t>
            </a:r>
          </a:p>
          <a:p>
            <a:pPr fontAlgn="base"/>
            <a:r>
              <a:rPr lang="en-US" sz="2000" b="1" i="1" dirty="0"/>
              <a:t>Label-based indexing</a:t>
            </a:r>
            <a:r>
              <a:rPr lang="en-US" sz="2000" b="1" dirty="0"/>
              <a:t>: </a:t>
            </a:r>
            <a:r>
              <a:rPr lang="en-US" sz="2000" dirty="0"/>
              <a:t>Similarly to pandas objects, </a:t>
            </a:r>
            <a:r>
              <a:rPr lang="en-US" sz="2000" dirty="0" err="1"/>
              <a:t>xarray</a:t>
            </a:r>
            <a:r>
              <a:rPr lang="en-US" sz="2000" dirty="0"/>
              <a:t> objects support both integer- and label-based lookups along each dimension.</a:t>
            </a:r>
          </a:p>
          <a:p>
            <a:pPr fontAlgn="base"/>
            <a:r>
              <a:rPr lang="en-US" sz="2000" b="1" i="1" dirty="0"/>
              <a:t>Arithmetic</a:t>
            </a:r>
            <a:r>
              <a:rPr lang="en-US" sz="2000" b="1" dirty="0"/>
              <a:t>: </a:t>
            </a:r>
            <a:r>
              <a:rPr lang="en-US" sz="2000" dirty="0"/>
              <a:t>arithmetic between </a:t>
            </a:r>
            <a:r>
              <a:rPr lang="en-US" sz="2000" dirty="0" err="1"/>
              <a:t>xarray</a:t>
            </a:r>
            <a:r>
              <a:rPr lang="en-US" sz="2000" dirty="0"/>
              <a:t> objects vectorizes based on dimension names, automatically looping (broadcasting) over each distinct dimension. </a:t>
            </a:r>
          </a:p>
          <a:p>
            <a:pPr fontAlgn="base"/>
            <a:r>
              <a:rPr lang="en-US" sz="2000" b="1" i="1" dirty="0"/>
              <a:t>Aggregation</a:t>
            </a:r>
            <a:r>
              <a:rPr lang="en-US" sz="2000" b="1" dirty="0"/>
              <a:t>: </a:t>
            </a:r>
            <a:r>
              <a:rPr lang="en-US" sz="2000" dirty="0"/>
              <a:t>calculation of statistics (e.g. sum) along a dimension of an </a:t>
            </a:r>
            <a:r>
              <a:rPr lang="en-US" sz="2000" dirty="0" err="1"/>
              <a:t>xarray</a:t>
            </a:r>
            <a:r>
              <a:rPr lang="en-US" sz="2000" dirty="0"/>
              <a:t> object can be done by dimension name instead of an integer axis number.</a:t>
            </a:r>
          </a:p>
          <a:p>
            <a:pPr fontAlgn="base"/>
            <a:r>
              <a:rPr lang="en-US" sz="2000" b="1" i="1" dirty="0"/>
              <a:t>Alignment</a:t>
            </a:r>
            <a:r>
              <a:rPr lang="en-US" sz="2000" dirty="0"/>
              <a:t>: </a:t>
            </a:r>
            <a:r>
              <a:rPr lang="en-US" sz="2000" dirty="0" err="1"/>
              <a:t>xarray</a:t>
            </a:r>
            <a:r>
              <a:rPr lang="en-US" sz="2000" dirty="0"/>
              <a:t> supports database-like join operations for combining </a:t>
            </a:r>
            <a:r>
              <a:rPr lang="en-US" sz="2000" dirty="0" err="1"/>
              <a:t>xarray</a:t>
            </a:r>
            <a:r>
              <a:rPr lang="en-US" sz="2000" dirty="0"/>
              <a:t> objects along common coordinates.</a:t>
            </a:r>
          </a:p>
          <a:p>
            <a:pPr fontAlgn="base"/>
            <a:r>
              <a:rPr lang="en-US" sz="2000" b="1" i="1" dirty="0"/>
              <a:t>Split-apply-combine</a:t>
            </a:r>
            <a:r>
              <a:rPr lang="en-US" sz="2000" b="1" dirty="0"/>
              <a:t>: </a:t>
            </a:r>
            <a:r>
              <a:rPr lang="en-US" sz="2000" dirty="0" err="1"/>
              <a:t>xarray</a:t>
            </a:r>
            <a:r>
              <a:rPr lang="en-US" sz="2000" dirty="0"/>
              <a:t> includes N-dimensional grouped operations implementing the split-apply-combine strategy </a:t>
            </a:r>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26</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606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543322"/>
            <a:ext cx="11500094" cy="4315961"/>
          </a:xfrm>
        </p:spPr>
        <p:txBody>
          <a:bodyPr rtlCol="0">
            <a:noAutofit/>
          </a:bodyPr>
          <a:lstStyle/>
          <a:p>
            <a:pPr fontAlgn="base"/>
            <a:r>
              <a:rPr lang="en-US" sz="2000" b="1" i="1" dirty="0"/>
              <a:t>Resampling and rolling window operations</a:t>
            </a:r>
            <a:r>
              <a:rPr lang="en-US" sz="2000" b="1" dirty="0"/>
              <a:t>: </a:t>
            </a:r>
            <a:r>
              <a:rPr lang="en-US" sz="2000" dirty="0"/>
              <a:t>Utilizing the efficient resampling methods from pandas and rolling window operations from Bottleneck, </a:t>
            </a:r>
            <a:r>
              <a:rPr lang="en-US" sz="2000" dirty="0" err="1"/>
              <a:t>xarray</a:t>
            </a:r>
            <a:r>
              <a:rPr lang="en-US" sz="2000" dirty="0"/>
              <a:t> offers a robust set of resampling and rolling window operations along a single dimension.</a:t>
            </a:r>
          </a:p>
          <a:p>
            <a:pPr fontAlgn="base"/>
            <a:r>
              <a:rPr lang="en-US" sz="2000" b="1" i="1" dirty="0"/>
              <a:t>Plotting</a:t>
            </a:r>
            <a:r>
              <a:rPr lang="en-US" sz="2000" b="1" dirty="0"/>
              <a:t>: </a:t>
            </a:r>
            <a:r>
              <a:rPr lang="en-US" sz="2000" dirty="0" err="1"/>
              <a:t>xarray</a:t>
            </a:r>
            <a:r>
              <a:rPr lang="en-US" sz="2000" dirty="0"/>
              <a:t> plotting functionality is a thin wrapper around the popular </a:t>
            </a:r>
            <a:r>
              <a:rPr lang="en-US" sz="2000" dirty="0" err="1"/>
              <a:t>Matplotlib</a:t>
            </a:r>
            <a:r>
              <a:rPr lang="en-US" sz="2000" dirty="0"/>
              <a:t> library. </a:t>
            </a:r>
            <a:r>
              <a:rPr lang="en-US" sz="2000" dirty="0" err="1"/>
              <a:t>xarray</a:t>
            </a:r>
            <a:r>
              <a:rPr lang="en-US" sz="2000" dirty="0"/>
              <a:t> uses the syntax and function names from </a:t>
            </a:r>
            <a:r>
              <a:rPr lang="en-US" sz="2000" dirty="0" err="1"/>
              <a:t>Matplotlib</a:t>
            </a:r>
            <a:r>
              <a:rPr lang="en-US" sz="2000" dirty="0"/>
              <a:t> whenever possible, resulting in a seamless transition between the two.</a:t>
            </a:r>
          </a:p>
          <a:p>
            <a:pPr fontAlgn="base"/>
            <a:r>
              <a:rPr lang="en-US" sz="2000" b="1" i="1" dirty="0"/>
              <a:t>Missing Data</a:t>
            </a:r>
            <a:r>
              <a:rPr lang="en-US" sz="2000" b="1" dirty="0"/>
              <a:t>: </a:t>
            </a:r>
            <a:r>
              <a:rPr lang="en-US" sz="2000" dirty="0" err="1"/>
              <a:t>xarray</a:t>
            </a:r>
            <a:r>
              <a:rPr lang="en-US" sz="2000" dirty="0"/>
              <a:t> smoothly handles missing data in all operations, including arithmetic, alignment and aggregation.</a:t>
            </a:r>
          </a:p>
          <a:p>
            <a:pPr fontAlgn="base"/>
            <a:r>
              <a:rPr lang="en-US" sz="2000" b="1" i="1" dirty="0"/>
              <a:t>Out-of-core computation:</a:t>
            </a:r>
            <a:r>
              <a:rPr lang="en-US" sz="2000" b="1" dirty="0"/>
              <a:t> </a:t>
            </a:r>
            <a:r>
              <a:rPr lang="en-US" sz="2000" dirty="0" err="1"/>
              <a:t>xarray’s</a:t>
            </a:r>
            <a:r>
              <a:rPr lang="en-US" sz="2000" dirty="0"/>
              <a:t> data structures can be backed by </a:t>
            </a:r>
            <a:r>
              <a:rPr lang="en-US" sz="2000" dirty="0" err="1"/>
              <a:t>dask</a:t>
            </a:r>
            <a:r>
              <a:rPr lang="en-US" sz="2000" dirty="0"/>
              <a:t> instead of </a:t>
            </a:r>
            <a:r>
              <a:rPr lang="en-US" sz="2000" dirty="0" err="1"/>
              <a:t>NumPy</a:t>
            </a:r>
            <a:r>
              <a:rPr lang="en-US" sz="2000" dirty="0"/>
              <a:t> to support parallel and streaming computation on data that does not fit into memory, up to 100s of GB or TBs in size. Such large datasets (“big data”) are increasingly prevalent in science.</a:t>
            </a:r>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27</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9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A3D2A-53C2-4754-B297-061CEF21D042}"/>
              </a:ext>
            </a:extLst>
          </p:cNvPr>
          <p:cNvSpPr>
            <a:spLocks noGrp="1"/>
          </p:cNvSpPr>
          <p:nvPr>
            <p:ph type="title"/>
          </p:nvPr>
        </p:nvSpPr>
        <p:spPr>
          <a:xfrm>
            <a:off x="825411" y="5691"/>
            <a:ext cx="10515600" cy="1325563"/>
          </a:xfrm>
        </p:spPr>
        <p:txBody>
          <a:bodyPr/>
          <a:lstStyle/>
          <a:p>
            <a:r>
              <a:rPr lang="el-GR" dirty="0" err="1">
                <a:cs typeface="Helvetica"/>
              </a:rPr>
              <a:t>Example</a:t>
            </a:r>
            <a:r>
              <a:rPr lang="el-GR" dirty="0">
                <a:cs typeface="Helvetica"/>
              </a:rPr>
              <a:t> </a:t>
            </a:r>
            <a:r>
              <a:rPr lang="el-GR" dirty="0" err="1">
                <a:cs typeface="Helvetica"/>
              </a:rPr>
              <a:t>using</a:t>
            </a:r>
            <a:r>
              <a:rPr lang="el-GR" dirty="0">
                <a:cs typeface="Helvetica"/>
              </a:rPr>
              <a:t> </a:t>
            </a:r>
            <a:r>
              <a:rPr lang="el-GR" dirty="0" err="1">
                <a:cs typeface="Helvetica"/>
              </a:rPr>
              <a:t>xarray</a:t>
            </a:r>
            <a:endParaRPr lang="el-GR" dirty="0" err="1"/>
          </a:p>
        </p:txBody>
      </p:sp>
      <p:sp>
        <p:nvSpPr>
          <p:cNvPr id="7" name="Θέση αριθμού διαφάνειας 6">
            <a:extLst>
              <a:ext uri="{FF2B5EF4-FFF2-40B4-BE49-F238E27FC236}">
                <a16:creationId xmlns:a16="http://schemas.microsoft.com/office/drawing/2014/main" id="{B31C1083-BE12-40E3-B19E-7122564EB605}"/>
              </a:ext>
            </a:extLst>
          </p:cNvPr>
          <p:cNvSpPr>
            <a:spLocks noGrp="1"/>
          </p:cNvSpPr>
          <p:nvPr>
            <p:ph type="sldNum" sz="quarter" idx="12"/>
          </p:nvPr>
        </p:nvSpPr>
        <p:spPr>
          <a:xfrm>
            <a:off x="8524336" y="5925029"/>
            <a:ext cx="2743200" cy="365125"/>
          </a:xfrm>
        </p:spPr>
        <p:txBody>
          <a:bodyPr/>
          <a:lstStyle/>
          <a:p>
            <a:pPr rtl="0"/>
            <a:fld id="{19B51A1E-902D-48AF-9020-955120F399B6}" type="slidenum">
              <a:rPr lang="el-GR" smtClean="0"/>
              <a:pPr rtl="0"/>
              <a:t>28</a:t>
            </a:fld>
            <a:endParaRPr lang="el-GR" dirty="0"/>
          </a:p>
        </p:txBody>
      </p:sp>
      <p:sp>
        <p:nvSpPr>
          <p:cNvPr id="14" name="TextBox 13">
            <a:extLst>
              <a:ext uri="{FF2B5EF4-FFF2-40B4-BE49-F238E27FC236}">
                <a16:creationId xmlns:a16="http://schemas.microsoft.com/office/drawing/2014/main" id="{4C0058D6-1B6D-4117-B927-755B16028674}"/>
              </a:ext>
            </a:extLst>
          </p:cNvPr>
          <p:cNvSpPr txBox="1"/>
          <p:nvPr/>
        </p:nvSpPr>
        <p:spPr>
          <a:xfrm>
            <a:off x="799381" y="1288211"/>
            <a:ext cx="10981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65D09"/>
                </a:solidFill>
              </a:rPr>
              <a:t>In [4]: </a:t>
            </a:r>
            <a:r>
              <a:rPr lang="en-US"/>
              <a:t>data </a:t>
            </a:r>
            <a:r>
              <a:rPr lang="en-US">
                <a:solidFill>
                  <a:srgbClr val="666666"/>
                </a:solidFill>
              </a:rPr>
              <a:t>=</a:t>
            </a:r>
            <a:r>
              <a:rPr lang="en-US"/>
              <a:t> xr</a:t>
            </a:r>
            <a:r>
              <a:rPr lang="en-US">
                <a:solidFill>
                  <a:srgbClr val="666666"/>
                </a:solidFill>
              </a:rPr>
              <a:t>.</a:t>
            </a:r>
            <a:r>
              <a:rPr lang="en-US"/>
              <a:t>DataArray(np</a:t>
            </a:r>
            <a:r>
              <a:rPr lang="en-US">
                <a:solidFill>
                  <a:srgbClr val="666666"/>
                </a:solidFill>
              </a:rPr>
              <a:t>.</a:t>
            </a:r>
            <a:r>
              <a:rPr lang="en-US"/>
              <a:t>random</a:t>
            </a:r>
            <a:r>
              <a:rPr lang="en-US">
                <a:solidFill>
                  <a:srgbClr val="666666"/>
                </a:solidFill>
              </a:rPr>
              <a:t>.</a:t>
            </a:r>
            <a:r>
              <a:rPr lang="en-US"/>
              <a:t>randn(</a:t>
            </a:r>
            <a:r>
              <a:rPr lang="en-US">
                <a:solidFill>
                  <a:srgbClr val="208050"/>
                </a:solidFill>
              </a:rPr>
              <a:t>2</a:t>
            </a:r>
            <a:r>
              <a:rPr lang="en-US"/>
              <a:t>, </a:t>
            </a:r>
            <a:r>
              <a:rPr lang="en-US">
                <a:solidFill>
                  <a:srgbClr val="208050"/>
                </a:solidFill>
              </a:rPr>
              <a:t>3</a:t>
            </a:r>
            <a:r>
              <a:rPr lang="en-US"/>
              <a:t>), dims</a:t>
            </a:r>
            <a:r>
              <a:rPr lang="en-US">
                <a:solidFill>
                  <a:srgbClr val="666666"/>
                </a:solidFill>
              </a:rPr>
              <a:t>=</a:t>
            </a:r>
            <a:r>
              <a:rPr lang="en-US"/>
              <a:t>(</a:t>
            </a:r>
            <a:r>
              <a:rPr lang="en-US">
                <a:solidFill>
                  <a:srgbClr val="4070A0"/>
                </a:solidFill>
              </a:rPr>
              <a:t>"x"</a:t>
            </a:r>
            <a:r>
              <a:rPr lang="en-US"/>
              <a:t>, </a:t>
            </a:r>
            <a:r>
              <a:rPr lang="en-US">
                <a:solidFill>
                  <a:srgbClr val="4070A0"/>
                </a:solidFill>
              </a:rPr>
              <a:t>"y"</a:t>
            </a:r>
            <a:r>
              <a:rPr lang="en-US"/>
              <a:t>), coords</a:t>
            </a:r>
            <a:r>
              <a:rPr lang="en-US">
                <a:solidFill>
                  <a:srgbClr val="666666"/>
                </a:solidFill>
              </a:rPr>
              <a:t>=</a:t>
            </a:r>
            <a:r>
              <a:rPr lang="en-US"/>
              <a:t>{</a:t>
            </a:r>
            <a:r>
              <a:rPr lang="en-US">
                <a:solidFill>
                  <a:srgbClr val="4070A0"/>
                </a:solidFill>
              </a:rPr>
              <a:t>"x"</a:t>
            </a:r>
            <a:r>
              <a:rPr lang="en-US"/>
              <a:t>: [</a:t>
            </a:r>
            <a:r>
              <a:rPr lang="en-US">
                <a:solidFill>
                  <a:srgbClr val="208050"/>
                </a:solidFill>
              </a:rPr>
              <a:t>10</a:t>
            </a:r>
            <a:r>
              <a:rPr lang="en-US"/>
              <a:t>, </a:t>
            </a:r>
            <a:r>
              <a:rPr lang="en-US">
                <a:solidFill>
                  <a:srgbClr val="208050"/>
                </a:solidFill>
              </a:rPr>
              <a:t>20</a:t>
            </a:r>
            <a:r>
              <a:rPr lang="en-US"/>
              <a:t>]}) </a:t>
            </a:r>
          </a:p>
        </p:txBody>
      </p:sp>
      <p:sp>
        <p:nvSpPr>
          <p:cNvPr id="15" name="TextBox 14">
            <a:extLst>
              <a:ext uri="{FF2B5EF4-FFF2-40B4-BE49-F238E27FC236}">
                <a16:creationId xmlns:a16="http://schemas.microsoft.com/office/drawing/2014/main" id="{EDCAD2D9-C69B-4E02-8C18-7C305061154F}"/>
              </a:ext>
            </a:extLst>
          </p:cNvPr>
          <p:cNvSpPr txBox="1"/>
          <p:nvPr/>
        </p:nvSpPr>
        <p:spPr>
          <a:xfrm>
            <a:off x="799381" y="1748287"/>
            <a:ext cx="108232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65D09"/>
                </a:solidFill>
              </a:rPr>
              <a:t>In [5]: </a:t>
            </a:r>
            <a:r>
              <a:rPr lang="en-US" dirty="0"/>
              <a:t>data</a:t>
            </a:r>
          </a:p>
          <a:p>
            <a:r>
              <a:rPr lang="en-US" dirty="0"/>
              <a:t> </a:t>
            </a:r>
            <a:r>
              <a:rPr lang="en-US" b="1" dirty="0">
                <a:solidFill>
                  <a:srgbClr val="000080"/>
                </a:solidFill>
              </a:rPr>
              <a:t>Out[5]: </a:t>
            </a:r>
            <a:r>
              <a:rPr lang="en-US" dirty="0">
                <a:solidFill>
                  <a:srgbClr val="333333"/>
                </a:solidFill>
              </a:rPr>
              <a:t>&lt;</a:t>
            </a:r>
            <a:r>
              <a:rPr lang="en-US" dirty="0" err="1">
                <a:solidFill>
                  <a:srgbClr val="333333"/>
                </a:solidFill>
              </a:rPr>
              <a:t>xarray.DataArray</a:t>
            </a:r>
            <a:r>
              <a:rPr lang="en-US" dirty="0">
                <a:solidFill>
                  <a:srgbClr val="333333"/>
                </a:solidFill>
              </a:rPr>
              <a:t> (x: 2, y: 3)&gt;</a:t>
            </a:r>
            <a:r>
              <a:rPr lang="en-US" dirty="0"/>
              <a:t> </a:t>
            </a:r>
            <a:r>
              <a:rPr lang="en-US" dirty="0">
                <a:solidFill>
                  <a:srgbClr val="333333"/>
                </a:solidFill>
              </a:rPr>
              <a:t>array([[ 0.4691123 , -0.28286334, -1.5090585 ],</a:t>
            </a:r>
            <a:r>
              <a:rPr lang="en-US" dirty="0"/>
              <a:t> </a:t>
            </a:r>
            <a:r>
              <a:rPr lang="en-US" dirty="0">
                <a:solidFill>
                  <a:srgbClr val="333333"/>
                </a:solidFill>
              </a:rPr>
              <a:t>[-1.13563237, 1.21211203, -0.17321465]])</a:t>
            </a:r>
            <a:r>
              <a:rPr lang="en-US" dirty="0"/>
              <a:t> </a:t>
            </a:r>
            <a:r>
              <a:rPr lang="en-US" dirty="0">
                <a:solidFill>
                  <a:srgbClr val="333333"/>
                </a:solidFill>
              </a:rPr>
              <a:t>Coordinates:</a:t>
            </a:r>
            <a:r>
              <a:rPr lang="en-US" dirty="0"/>
              <a:t> </a:t>
            </a:r>
            <a:r>
              <a:rPr lang="en-US" dirty="0">
                <a:solidFill>
                  <a:srgbClr val="333333"/>
                </a:solidFill>
              </a:rPr>
              <a:t>* x (x) int64 10 20</a:t>
            </a:r>
            <a:r>
              <a:rPr lang="en-US" dirty="0"/>
              <a:t> </a:t>
            </a:r>
            <a:r>
              <a:rPr lang="en-US" dirty="0">
                <a:solidFill>
                  <a:srgbClr val="333333"/>
                </a:solidFill>
              </a:rPr>
              <a:t>Dimensions without coordinates: y</a:t>
            </a:r>
            <a:endParaRPr lang="en-US">
              <a:cs typeface="Helvetica"/>
            </a:endParaRPr>
          </a:p>
        </p:txBody>
      </p:sp>
      <p:sp>
        <p:nvSpPr>
          <p:cNvPr id="16" name="TextBox 15">
            <a:extLst>
              <a:ext uri="{FF2B5EF4-FFF2-40B4-BE49-F238E27FC236}">
                <a16:creationId xmlns:a16="http://schemas.microsoft.com/office/drawing/2014/main" id="{5EE3566F-7AC8-42E3-9A39-FA9B69A5EEC8}"/>
              </a:ext>
            </a:extLst>
          </p:cNvPr>
          <p:cNvSpPr txBox="1"/>
          <p:nvPr/>
        </p:nvSpPr>
        <p:spPr>
          <a:xfrm>
            <a:off x="799382" y="2668438"/>
            <a:ext cx="107226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65D09"/>
                </a:solidFill>
              </a:rPr>
              <a:t>In [6]: </a:t>
            </a:r>
            <a:r>
              <a:rPr lang="en-US"/>
              <a:t>xr</a:t>
            </a:r>
            <a:r>
              <a:rPr lang="en-US">
                <a:solidFill>
                  <a:srgbClr val="666666"/>
                </a:solidFill>
              </a:rPr>
              <a:t>.</a:t>
            </a:r>
            <a:r>
              <a:rPr lang="en-US"/>
              <a:t>DataArray(pd</a:t>
            </a:r>
            <a:r>
              <a:rPr lang="en-US">
                <a:solidFill>
                  <a:srgbClr val="666666"/>
                </a:solidFill>
              </a:rPr>
              <a:t>.</a:t>
            </a:r>
            <a:r>
              <a:rPr lang="en-US"/>
              <a:t>Series(</a:t>
            </a:r>
            <a:r>
              <a:rPr lang="en-US">
                <a:solidFill>
                  <a:srgbClr val="007020"/>
                </a:solidFill>
              </a:rPr>
              <a:t>range</a:t>
            </a:r>
            <a:r>
              <a:rPr lang="en-US"/>
              <a:t>(</a:t>
            </a:r>
            <a:r>
              <a:rPr lang="en-US">
                <a:solidFill>
                  <a:srgbClr val="208050"/>
                </a:solidFill>
              </a:rPr>
              <a:t>3</a:t>
            </a:r>
            <a:r>
              <a:rPr lang="en-US"/>
              <a:t>), index</a:t>
            </a:r>
            <a:r>
              <a:rPr lang="en-US">
                <a:solidFill>
                  <a:srgbClr val="666666"/>
                </a:solidFill>
              </a:rPr>
              <a:t>=</a:t>
            </a:r>
            <a:r>
              <a:rPr lang="en-US">
                <a:solidFill>
                  <a:srgbClr val="007020"/>
                </a:solidFill>
              </a:rPr>
              <a:t>list</a:t>
            </a:r>
            <a:r>
              <a:rPr lang="en-US"/>
              <a:t>(</a:t>
            </a:r>
            <a:r>
              <a:rPr lang="en-US">
                <a:solidFill>
                  <a:srgbClr val="4070A0"/>
                </a:solidFill>
              </a:rPr>
              <a:t>"abc"</a:t>
            </a:r>
            <a:r>
              <a:rPr lang="en-US"/>
              <a:t>), name</a:t>
            </a:r>
            <a:r>
              <a:rPr lang="en-US">
                <a:solidFill>
                  <a:srgbClr val="666666"/>
                </a:solidFill>
              </a:rPr>
              <a:t>=</a:t>
            </a:r>
            <a:r>
              <a:rPr lang="en-US">
                <a:solidFill>
                  <a:srgbClr val="4070A0"/>
                </a:solidFill>
              </a:rPr>
              <a:t>"foo"</a:t>
            </a:r>
            <a:r>
              <a:rPr lang="en-US"/>
              <a:t>)) </a:t>
            </a:r>
          </a:p>
        </p:txBody>
      </p:sp>
      <p:sp>
        <p:nvSpPr>
          <p:cNvPr id="17" name="TextBox 16">
            <a:extLst>
              <a:ext uri="{FF2B5EF4-FFF2-40B4-BE49-F238E27FC236}">
                <a16:creationId xmlns:a16="http://schemas.microsoft.com/office/drawing/2014/main" id="{0C439FF9-87BE-4EB6-9205-455B8EDEEBAB}"/>
              </a:ext>
            </a:extLst>
          </p:cNvPr>
          <p:cNvSpPr txBox="1"/>
          <p:nvPr/>
        </p:nvSpPr>
        <p:spPr>
          <a:xfrm>
            <a:off x="756249" y="3099758"/>
            <a:ext cx="10564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80"/>
                </a:solidFill>
              </a:rPr>
              <a:t>Out[6]: </a:t>
            </a:r>
            <a:r>
              <a:rPr lang="en-US">
                <a:solidFill>
                  <a:srgbClr val="333333"/>
                </a:solidFill>
              </a:rPr>
              <a:t>&lt;xarray.DataArray 'foo' (dim_0: 3)&gt;</a:t>
            </a:r>
            <a:r>
              <a:rPr lang="en-US"/>
              <a:t> </a:t>
            </a:r>
            <a:r>
              <a:rPr lang="en-US">
                <a:solidFill>
                  <a:srgbClr val="333333"/>
                </a:solidFill>
              </a:rPr>
              <a:t>array([0, 1, 2])</a:t>
            </a:r>
            <a:r>
              <a:rPr lang="en-US"/>
              <a:t> </a:t>
            </a:r>
            <a:r>
              <a:rPr lang="en-US">
                <a:solidFill>
                  <a:srgbClr val="333333"/>
                </a:solidFill>
              </a:rPr>
              <a:t>Coordinates:</a:t>
            </a:r>
            <a:r>
              <a:rPr lang="en-US"/>
              <a:t> </a:t>
            </a:r>
            <a:r>
              <a:rPr lang="en-US">
                <a:solidFill>
                  <a:srgbClr val="333333"/>
                </a:solidFill>
              </a:rPr>
              <a:t>* dim_0 (dim_0) object 'a' 'b' 'c'</a:t>
            </a:r>
            <a:endParaRPr lang="en-US"/>
          </a:p>
        </p:txBody>
      </p:sp>
      <p:sp>
        <p:nvSpPr>
          <p:cNvPr id="18" name="TextBox 17">
            <a:extLst>
              <a:ext uri="{FF2B5EF4-FFF2-40B4-BE49-F238E27FC236}">
                <a16:creationId xmlns:a16="http://schemas.microsoft.com/office/drawing/2014/main" id="{4E4B0186-0924-4DA6-9233-4BE020F41B59}"/>
              </a:ext>
            </a:extLst>
          </p:cNvPr>
          <p:cNvSpPr txBox="1"/>
          <p:nvPr/>
        </p:nvSpPr>
        <p:spPr>
          <a:xfrm>
            <a:off x="756249" y="3588588"/>
            <a:ext cx="108232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65D09"/>
                </a:solidFill>
              </a:rPr>
              <a:t>In [7]: </a:t>
            </a:r>
            <a:r>
              <a:rPr lang="en-US" dirty="0" err="1"/>
              <a:t>data</a:t>
            </a:r>
            <a:r>
              <a:rPr lang="en-US" dirty="0" err="1">
                <a:solidFill>
                  <a:srgbClr val="666666"/>
                </a:solidFill>
              </a:rPr>
              <a:t>.</a:t>
            </a:r>
            <a:r>
              <a:rPr lang="en-US" dirty="0" err="1"/>
              <a:t>values</a:t>
            </a:r>
            <a:r>
              <a:rPr lang="en-US" dirty="0"/>
              <a:t> </a:t>
            </a:r>
            <a:endParaRPr lang="en-US" dirty="0">
              <a:solidFill>
                <a:srgbClr val="000000"/>
              </a:solidFill>
            </a:endParaRPr>
          </a:p>
          <a:p>
            <a:endParaRPr lang="en-US" b="1" dirty="0">
              <a:solidFill>
                <a:srgbClr val="000080"/>
              </a:solidFill>
            </a:endParaRPr>
          </a:p>
          <a:p>
            <a:r>
              <a:rPr lang="en-US" b="1" dirty="0">
                <a:solidFill>
                  <a:srgbClr val="000080"/>
                </a:solidFill>
              </a:rPr>
              <a:t>Out[7]: </a:t>
            </a:r>
            <a:r>
              <a:rPr lang="en-US" dirty="0">
                <a:solidFill>
                  <a:srgbClr val="333333"/>
                </a:solidFill>
              </a:rPr>
              <a:t>array([[ 0.4691123 , -0.28286334, -1.5090585 ],</a:t>
            </a:r>
            <a:r>
              <a:rPr lang="en-US" dirty="0"/>
              <a:t> </a:t>
            </a:r>
            <a:r>
              <a:rPr lang="en-US" dirty="0">
                <a:solidFill>
                  <a:srgbClr val="333333"/>
                </a:solidFill>
              </a:rPr>
              <a:t>[-1.13563237, 1.21211203, -0.17321465]])</a:t>
            </a:r>
            <a:r>
              <a:rPr lang="en-US" dirty="0"/>
              <a:t> </a:t>
            </a:r>
            <a:endParaRPr lang="en-US">
              <a:solidFill>
                <a:srgbClr val="000000"/>
              </a:solidFill>
            </a:endParaRPr>
          </a:p>
          <a:p>
            <a:endParaRPr lang="en-US" b="1" dirty="0">
              <a:solidFill>
                <a:srgbClr val="C65D09"/>
              </a:solidFill>
            </a:endParaRPr>
          </a:p>
          <a:p>
            <a:r>
              <a:rPr lang="en-US" b="1" dirty="0">
                <a:solidFill>
                  <a:srgbClr val="C65D09"/>
                </a:solidFill>
              </a:rPr>
              <a:t>In [8]: </a:t>
            </a:r>
            <a:r>
              <a:rPr lang="en-US" dirty="0" err="1"/>
              <a:t>data</a:t>
            </a:r>
            <a:r>
              <a:rPr lang="en-US" dirty="0" err="1">
                <a:solidFill>
                  <a:srgbClr val="666666"/>
                </a:solidFill>
              </a:rPr>
              <a:t>.</a:t>
            </a:r>
            <a:r>
              <a:rPr lang="en-US" dirty="0" err="1"/>
              <a:t>dims</a:t>
            </a:r>
            <a:r>
              <a:rPr lang="en-US" dirty="0"/>
              <a:t> </a:t>
            </a:r>
            <a:endParaRPr lang="en-US">
              <a:solidFill>
                <a:srgbClr val="000000"/>
              </a:solidFill>
              <a:cs typeface="Helvetica"/>
            </a:endParaRPr>
          </a:p>
          <a:p>
            <a:endParaRPr lang="en-US" b="1" dirty="0">
              <a:solidFill>
                <a:srgbClr val="000080"/>
              </a:solidFill>
            </a:endParaRPr>
          </a:p>
          <a:p>
            <a:r>
              <a:rPr lang="en-US" b="1" dirty="0">
                <a:solidFill>
                  <a:srgbClr val="000080"/>
                </a:solidFill>
              </a:rPr>
              <a:t>Out[8]: </a:t>
            </a:r>
            <a:r>
              <a:rPr lang="en-US" dirty="0">
                <a:solidFill>
                  <a:srgbClr val="333333"/>
                </a:solidFill>
              </a:rPr>
              <a:t>('x', 'y')</a:t>
            </a:r>
            <a:r>
              <a:rPr lang="en-US" dirty="0"/>
              <a:t> </a:t>
            </a:r>
            <a:endParaRPr lang="en-US">
              <a:solidFill>
                <a:srgbClr val="000000"/>
              </a:solidFill>
              <a:cs typeface="Helvetica"/>
            </a:endParaRPr>
          </a:p>
          <a:p>
            <a:endParaRPr lang="en-US" b="1" dirty="0">
              <a:solidFill>
                <a:srgbClr val="C65D09"/>
              </a:solidFill>
            </a:endParaRPr>
          </a:p>
          <a:p>
            <a:r>
              <a:rPr lang="en-US" b="1" dirty="0">
                <a:solidFill>
                  <a:srgbClr val="C65D09"/>
                </a:solidFill>
              </a:rPr>
              <a:t>In [9]: </a:t>
            </a:r>
            <a:r>
              <a:rPr lang="en-US" dirty="0" err="1"/>
              <a:t>data</a:t>
            </a:r>
            <a:r>
              <a:rPr lang="en-US" dirty="0" err="1">
                <a:solidFill>
                  <a:srgbClr val="666666"/>
                </a:solidFill>
              </a:rPr>
              <a:t>.</a:t>
            </a:r>
            <a:r>
              <a:rPr lang="en-US" dirty="0" err="1"/>
              <a:t>coords</a:t>
            </a:r>
            <a:r>
              <a:rPr lang="en-US" dirty="0"/>
              <a:t> </a:t>
            </a:r>
            <a:endParaRPr lang="en-US">
              <a:solidFill>
                <a:srgbClr val="000000"/>
              </a:solidFill>
            </a:endParaRPr>
          </a:p>
          <a:p>
            <a:r>
              <a:rPr lang="en-US" b="1" u="sng" dirty="0">
                <a:solidFill>
                  <a:srgbClr val="000080"/>
                </a:solidFill>
              </a:rPr>
              <a:t>Out[9]: </a:t>
            </a:r>
            <a:r>
              <a:rPr lang="en-US" u="sng" dirty="0">
                <a:solidFill>
                  <a:srgbClr val="333333"/>
                </a:solidFill>
              </a:rPr>
              <a:t>Coordinates:</a:t>
            </a:r>
            <a:r>
              <a:rPr lang="en-US" u="sng" dirty="0"/>
              <a:t> </a:t>
            </a:r>
            <a:r>
              <a:rPr lang="en-US" u="sng" dirty="0">
                <a:solidFill>
                  <a:srgbClr val="333333"/>
                </a:solidFill>
              </a:rPr>
              <a:t>* x (x) int64 10 20</a:t>
            </a:r>
            <a:r>
              <a:rPr lang="en-US" u="sng" dirty="0"/>
              <a:t> </a:t>
            </a:r>
            <a:r>
              <a:rPr lang="en-US" u="sng" dirty="0">
                <a:solidFill>
                  <a:srgbClr val="333333"/>
                </a:solidFill>
              </a:rPr>
              <a:t># you can use this dictionary to store arbitrary metadata</a:t>
            </a:r>
            <a:r>
              <a:rPr lang="en-US" u="sng" dirty="0"/>
              <a:t> </a:t>
            </a:r>
            <a:endParaRPr lang="en-US" u="sng">
              <a:solidFill>
                <a:srgbClr val="333333"/>
              </a:solidFill>
              <a:cs typeface="Helvetica"/>
            </a:endParaRPr>
          </a:p>
        </p:txBody>
      </p:sp>
    </p:spTree>
    <p:extLst>
      <p:ext uri="{BB962C8B-B14F-4D97-AF65-F5344CB8AC3E}">
        <p14:creationId xmlns:p14="http://schemas.microsoft.com/office/powerpoint/2010/main" val="118775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a:extLst>
              <a:ext uri="{FF2B5EF4-FFF2-40B4-BE49-F238E27FC236}">
                <a16:creationId xmlns:a16="http://schemas.microsoft.com/office/drawing/2014/main" id="{D6BCB690-01A2-40F5-AB3A-9DA2942B6C30}"/>
              </a:ext>
            </a:extLst>
          </p:cNvPr>
          <p:cNvSpPr>
            <a:spLocks noGrp="1"/>
          </p:cNvSpPr>
          <p:nvPr>
            <p:ph type="sldNum" sz="quarter" idx="12"/>
          </p:nvPr>
        </p:nvSpPr>
        <p:spPr/>
        <p:txBody>
          <a:bodyPr/>
          <a:lstStyle/>
          <a:p>
            <a:pPr rtl="0"/>
            <a:fld id="{19B51A1E-902D-48AF-9020-955120F399B6}" type="slidenum">
              <a:rPr lang="el-GR" smtClean="0"/>
              <a:pPr rtl="0"/>
              <a:t>29</a:t>
            </a:fld>
            <a:endParaRPr lang="el-GR" dirty="0"/>
          </a:p>
        </p:txBody>
      </p:sp>
      <p:sp>
        <p:nvSpPr>
          <p:cNvPr id="9" name="Τίτλος 1">
            <a:extLst>
              <a:ext uri="{FF2B5EF4-FFF2-40B4-BE49-F238E27FC236}">
                <a16:creationId xmlns:a16="http://schemas.microsoft.com/office/drawing/2014/main" id="{B408CD5A-F42B-4E31-A46F-0F6FC2340D0A}"/>
              </a:ext>
            </a:extLst>
          </p:cNvPr>
          <p:cNvSpPr>
            <a:spLocks noGrp="1"/>
          </p:cNvSpPr>
          <p:nvPr>
            <p:ph type="title"/>
          </p:nvPr>
        </p:nvSpPr>
        <p:spPr>
          <a:xfrm>
            <a:off x="724769" y="-94951"/>
            <a:ext cx="10515600" cy="1325563"/>
          </a:xfrm>
        </p:spPr>
        <p:txBody>
          <a:bodyPr/>
          <a:lstStyle/>
          <a:p>
            <a:r>
              <a:rPr lang="el-GR" dirty="0" err="1">
                <a:cs typeface="Helvetica"/>
              </a:rPr>
              <a:t>Example</a:t>
            </a:r>
            <a:r>
              <a:rPr lang="el-GR" dirty="0">
                <a:cs typeface="Helvetica"/>
              </a:rPr>
              <a:t> </a:t>
            </a:r>
            <a:r>
              <a:rPr lang="el-GR" dirty="0" err="1">
                <a:cs typeface="Helvetica"/>
              </a:rPr>
              <a:t>using</a:t>
            </a:r>
            <a:r>
              <a:rPr lang="el-GR" dirty="0">
                <a:cs typeface="Helvetica"/>
              </a:rPr>
              <a:t> </a:t>
            </a:r>
            <a:r>
              <a:rPr lang="el-GR" dirty="0" err="1">
                <a:cs typeface="Helvetica"/>
              </a:rPr>
              <a:t>xarray</a:t>
            </a:r>
            <a:endParaRPr lang="el-GR" dirty="0" err="1"/>
          </a:p>
        </p:txBody>
      </p:sp>
      <p:sp>
        <p:nvSpPr>
          <p:cNvPr id="10" name="TextBox 9">
            <a:extLst>
              <a:ext uri="{FF2B5EF4-FFF2-40B4-BE49-F238E27FC236}">
                <a16:creationId xmlns:a16="http://schemas.microsoft.com/office/drawing/2014/main" id="{81318D12-2B17-439D-BFCD-0A87BEA53E13}"/>
              </a:ext>
            </a:extLst>
          </p:cNvPr>
          <p:cNvSpPr txBox="1"/>
          <p:nvPr/>
        </p:nvSpPr>
        <p:spPr>
          <a:xfrm>
            <a:off x="828136" y="1043796"/>
            <a:ext cx="111252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65D09"/>
                </a:solidFill>
              </a:rPr>
              <a:t>In [21]: </a:t>
            </a:r>
            <a:r>
              <a:rPr lang="en-US" dirty="0"/>
              <a:t>data </a:t>
            </a:r>
            <a:r>
              <a:rPr lang="en-US" dirty="0">
                <a:solidFill>
                  <a:srgbClr val="666666"/>
                </a:solidFill>
              </a:rPr>
              <a:t>+</a:t>
            </a:r>
            <a:r>
              <a:rPr lang="en-US" dirty="0"/>
              <a:t> </a:t>
            </a:r>
            <a:r>
              <a:rPr lang="en-US" dirty="0">
                <a:solidFill>
                  <a:srgbClr val="208050"/>
                </a:solidFill>
              </a:rPr>
              <a:t>10</a:t>
            </a:r>
            <a:r>
              <a:rPr lang="en-US" dirty="0"/>
              <a:t> </a:t>
            </a:r>
            <a:endParaRPr lang="en-US" dirty="0">
              <a:solidFill>
                <a:srgbClr val="000000"/>
              </a:solidFill>
              <a:cs typeface="Helvetica"/>
            </a:endParaRPr>
          </a:p>
          <a:p>
            <a:r>
              <a:rPr lang="en-US" b="1" dirty="0">
                <a:solidFill>
                  <a:srgbClr val="000080"/>
                </a:solidFill>
              </a:rPr>
              <a:t>Out[21]: </a:t>
            </a:r>
            <a:r>
              <a:rPr lang="en-US" dirty="0">
                <a:solidFill>
                  <a:srgbClr val="333333"/>
                </a:solidFill>
              </a:rPr>
              <a:t>&lt;</a:t>
            </a:r>
            <a:r>
              <a:rPr lang="en-US" dirty="0" err="1">
                <a:solidFill>
                  <a:srgbClr val="333333"/>
                </a:solidFill>
              </a:rPr>
              <a:t>xarray.DataArray</a:t>
            </a:r>
            <a:r>
              <a:rPr lang="en-US" dirty="0">
                <a:solidFill>
                  <a:srgbClr val="333333"/>
                </a:solidFill>
              </a:rPr>
              <a:t> (x: 2, y: 3)&gt;</a:t>
            </a:r>
            <a:r>
              <a:rPr lang="en-US" dirty="0"/>
              <a:t> </a:t>
            </a:r>
            <a:r>
              <a:rPr lang="en-US" dirty="0">
                <a:solidFill>
                  <a:srgbClr val="333333"/>
                </a:solidFill>
              </a:rPr>
              <a:t>array([[10.4691123 , 9.71713666, 8.4909415 ],</a:t>
            </a:r>
            <a:r>
              <a:rPr lang="en-US" dirty="0"/>
              <a:t> </a:t>
            </a:r>
            <a:r>
              <a:rPr lang="en-US" dirty="0">
                <a:solidFill>
                  <a:srgbClr val="333333"/>
                </a:solidFill>
              </a:rPr>
              <a:t>[ 8.86436763, 11.21211203, 9.82678535]])</a:t>
            </a:r>
            <a:r>
              <a:rPr lang="en-US" dirty="0"/>
              <a:t> </a:t>
            </a:r>
            <a:r>
              <a:rPr lang="en-US" dirty="0">
                <a:solidFill>
                  <a:srgbClr val="333333"/>
                </a:solidFill>
              </a:rPr>
              <a:t>Coordinates:</a:t>
            </a:r>
            <a:r>
              <a:rPr lang="en-US" dirty="0"/>
              <a:t> </a:t>
            </a:r>
            <a:r>
              <a:rPr lang="en-US" dirty="0">
                <a:solidFill>
                  <a:srgbClr val="333333"/>
                </a:solidFill>
              </a:rPr>
              <a:t>* x (x) int64 10 20</a:t>
            </a:r>
            <a:r>
              <a:rPr lang="en-US" dirty="0"/>
              <a:t> </a:t>
            </a:r>
            <a:r>
              <a:rPr lang="en-US" dirty="0">
                <a:solidFill>
                  <a:srgbClr val="333333"/>
                </a:solidFill>
              </a:rPr>
              <a:t>Dimensions without coordinates: y</a:t>
            </a:r>
            <a:r>
              <a:rPr lang="en-US" dirty="0"/>
              <a:t> </a:t>
            </a:r>
            <a:endParaRPr lang="en-US">
              <a:solidFill>
                <a:srgbClr val="000000"/>
              </a:solidFill>
            </a:endParaRPr>
          </a:p>
          <a:p>
            <a:endParaRPr lang="en-US" b="1" dirty="0">
              <a:solidFill>
                <a:srgbClr val="C65D09"/>
              </a:solidFill>
              <a:cs typeface="Helvetica"/>
            </a:endParaRPr>
          </a:p>
          <a:p>
            <a:r>
              <a:rPr lang="en-US" b="1" dirty="0">
                <a:solidFill>
                  <a:srgbClr val="C65D09"/>
                </a:solidFill>
              </a:rPr>
              <a:t>In [22]: </a:t>
            </a:r>
            <a:r>
              <a:rPr lang="en-US" dirty="0" err="1"/>
              <a:t>np</a:t>
            </a:r>
            <a:r>
              <a:rPr lang="en-US" dirty="0" err="1">
                <a:solidFill>
                  <a:srgbClr val="666666"/>
                </a:solidFill>
              </a:rPr>
              <a:t>.</a:t>
            </a:r>
            <a:r>
              <a:rPr lang="en-US" dirty="0" err="1"/>
              <a:t>sin</a:t>
            </a:r>
            <a:r>
              <a:rPr lang="en-US" dirty="0"/>
              <a:t>(data) </a:t>
            </a:r>
            <a:endParaRPr lang="en-US">
              <a:solidFill>
                <a:srgbClr val="000000"/>
              </a:solidFill>
              <a:cs typeface="Helvetica"/>
            </a:endParaRPr>
          </a:p>
          <a:p>
            <a:r>
              <a:rPr lang="en-US" b="1" dirty="0">
                <a:solidFill>
                  <a:srgbClr val="000080"/>
                </a:solidFill>
              </a:rPr>
              <a:t>Out[22]: </a:t>
            </a:r>
            <a:r>
              <a:rPr lang="en-US" dirty="0">
                <a:solidFill>
                  <a:srgbClr val="333333"/>
                </a:solidFill>
              </a:rPr>
              <a:t>&lt;</a:t>
            </a:r>
            <a:r>
              <a:rPr lang="en-US" dirty="0" err="1">
                <a:solidFill>
                  <a:srgbClr val="333333"/>
                </a:solidFill>
              </a:rPr>
              <a:t>xarray.DataArray</a:t>
            </a:r>
            <a:r>
              <a:rPr lang="en-US" dirty="0">
                <a:solidFill>
                  <a:srgbClr val="333333"/>
                </a:solidFill>
              </a:rPr>
              <a:t> (x: 2, y: 3)&gt;</a:t>
            </a:r>
            <a:r>
              <a:rPr lang="en-US" dirty="0"/>
              <a:t> </a:t>
            </a:r>
            <a:r>
              <a:rPr lang="en-US" dirty="0">
                <a:solidFill>
                  <a:srgbClr val="333333"/>
                </a:solidFill>
              </a:rPr>
              <a:t>array([[ 0.45209466, -0.27910634, -0.99809483],</a:t>
            </a:r>
            <a:r>
              <a:rPr lang="en-US" dirty="0"/>
              <a:t> </a:t>
            </a:r>
            <a:r>
              <a:rPr lang="en-US" dirty="0">
                <a:solidFill>
                  <a:srgbClr val="333333"/>
                </a:solidFill>
              </a:rPr>
              <a:t>[-0.90680094, 0.9363595 , -0.17234978]])</a:t>
            </a:r>
            <a:r>
              <a:rPr lang="en-US" dirty="0"/>
              <a:t> </a:t>
            </a:r>
            <a:r>
              <a:rPr lang="en-US" dirty="0">
                <a:solidFill>
                  <a:srgbClr val="333333"/>
                </a:solidFill>
              </a:rPr>
              <a:t>Coordinates:</a:t>
            </a:r>
            <a:r>
              <a:rPr lang="en-US" dirty="0"/>
              <a:t> </a:t>
            </a:r>
            <a:r>
              <a:rPr lang="en-US" dirty="0">
                <a:solidFill>
                  <a:srgbClr val="333333"/>
                </a:solidFill>
              </a:rPr>
              <a:t>* x (x) int64 10 20</a:t>
            </a:r>
            <a:r>
              <a:rPr lang="en-US" dirty="0"/>
              <a:t> </a:t>
            </a:r>
            <a:r>
              <a:rPr lang="en-US" dirty="0">
                <a:solidFill>
                  <a:srgbClr val="333333"/>
                </a:solidFill>
              </a:rPr>
              <a:t>Dimensions without coordinates: y</a:t>
            </a:r>
            <a:r>
              <a:rPr lang="en-US" dirty="0"/>
              <a:t> </a:t>
            </a:r>
            <a:r>
              <a:rPr lang="en-US" dirty="0">
                <a:solidFill>
                  <a:srgbClr val="333333"/>
                </a:solidFill>
              </a:rPr>
              <a:t>Attributes:</a:t>
            </a:r>
            <a:r>
              <a:rPr lang="en-US" dirty="0"/>
              <a:t> </a:t>
            </a:r>
            <a:r>
              <a:rPr lang="en-US" dirty="0" err="1">
                <a:solidFill>
                  <a:srgbClr val="333333"/>
                </a:solidFill>
              </a:rPr>
              <a:t>long_name</a:t>
            </a:r>
            <a:r>
              <a:rPr lang="en-US" dirty="0">
                <a:solidFill>
                  <a:srgbClr val="333333"/>
                </a:solidFill>
              </a:rPr>
              <a:t>: random velocity</a:t>
            </a:r>
            <a:r>
              <a:rPr lang="en-US" dirty="0"/>
              <a:t> </a:t>
            </a:r>
            <a:r>
              <a:rPr lang="en-US" dirty="0">
                <a:solidFill>
                  <a:srgbClr val="333333"/>
                </a:solidFill>
              </a:rPr>
              <a:t>units: </a:t>
            </a:r>
            <a:r>
              <a:rPr lang="en-US" dirty="0" err="1">
                <a:solidFill>
                  <a:srgbClr val="333333"/>
                </a:solidFill>
              </a:rPr>
              <a:t>metres</a:t>
            </a:r>
            <a:r>
              <a:rPr lang="en-US" dirty="0">
                <a:solidFill>
                  <a:srgbClr val="333333"/>
                </a:solidFill>
              </a:rPr>
              <a:t>/sec</a:t>
            </a:r>
            <a:r>
              <a:rPr lang="en-US" dirty="0"/>
              <a:t> </a:t>
            </a:r>
            <a:r>
              <a:rPr lang="en-US" dirty="0">
                <a:solidFill>
                  <a:srgbClr val="333333"/>
                </a:solidFill>
              </a:rPr>
              <a:t>description: A random variable created as an example.</a:t>
            </a:r>
            <a:r>
              <a:rPr lang="en-US" dirty="0"/>
              <a:t> </a:t>
            </a:r>
            <a:r>
              <a:rPr lang="en-US" dirty="0" err="1">
                <a:solidFill>
                  <a:srgbClr val="333333"/>
                </a:solidFill>
              </a:rPr>
              <a:t>random_attribute</a:t>
            </a:r>
            <a:r>
              <a:rPr lang="en-US" dirty="0">
                <a:solidFill>
                  <a:srgbClr val="333333"/>
                </a:solidFill>
              </a:rPr>
              <a:t>: 123</a:t>
            </a:r>
            <a:r>
              <a:rPr lang="en-US" dirty="0"/>
              <a:t> </a:t>
            </a:r>
            <a:r>
              <a:rPr lang="en-US" dirty="0">
                <a:solidFill>
                  <a:srgbClr val="000000"/>
                </a:solidFill>
              </a:rPr>
              <a:t> </a:t>
            </a:r>
            <a:endParaRPr lang="en-US" dirty="0">
              <a:solidFill>
                <a:srgbClr val="000000"/>
              </a:solidFill>
              <a:cs typeface="Helvetica"/>
            </a:endParaRPr>
          </a:p>
          <a:p>
            <a:endParaRPr lang="en-US" b="1" dirty="0">
              <a:solidFill>
                <a:srgbClr val="C65D09"/>
              </a:solidFill>
              <a:cs typeface="Helvetica"/>
            </a:endParaRPr>
          </a:p>
          <a:p>
            <a:r>
              <a:rPr lang="en-US" b="1" dirty="0">
                <a:solidFill>
                  <a:srgbClr val="C65D09"/>
                </a:solidFill>
              </a:rPr>
              <a:t>In [23]: </a:t>
            </a:r>
            <a:r>
              <a:rPr lang="en-US" dirty="0" err="1"/>
              <a:t>data</a:t>
            </a:r>
            <a:r>
              <a:rPr lang="en-US" dirty="0" err="1">
                <a:solidFill>
                  <a:srgbClr val="666666"/>
                </a:solidFill>
              </a:rPr>
              <a:t>.</a:t>
            </a:r>
            <a:r>
              <a:rPr lang="en-US" dirty="0" err="1"/>
              <a:t>T</a:t>
            </a:r>
            <a:r>
              <a:rPr lang="en-US" dirty="0"/>
              <a:t> </a:t>
            </a:r>
            <a:endParaRPr lang="en-US">
              <a:solidFill>
                <a:srgbClr val="000000"/>
              </a:solidFill>
              <a:cs typeface="Helvetica"/>
            </a:endParaRPr>
          </a:p>
          <a:p>
            <a:r>
              <a:rPr lang="en-US" b="1" dirty="0">
                <a:solidFill>
                  <a:srgbClr val="000080"/>
                </a:solidFill>
              </a:rPr>
              <a:t>Out[23]: </a:t>
            </a:r>
            <a:r>
              <a:rPr lang="en-US" dirty="0">
                <a:solidFill>
                  <a:srgbClr val="333333"/>
                </a:solidFill>
              </a:rPr>
              <a:t>&lt;</a:t>
            </a:r>
            <a:r>
              <a:rPr lang="en-US" dirty="0" err="1">
                <a:solidFill>
                  <a:srgbClr val="333333"/>
                </a:solidFill>
              </a:rPr>
              <a:t>xarray.DataArray</a:t>
            </a:r>
            <a:r>
              <a:rPr lang="en-US" dirty="0">
                <a:solidFill>
                  <a:srgbClr val="333333"/>
                </a:solidFill>
              </a:rPr>
              <a:t> (y: 3, x: 2)&gt;</a:t>
            </a:r>
            <a:r>
              <a:rPr lang="en-US" dirty="0"/>
              <a:t> </a:t>
            </a:r>
            <a:r>
              <a:rPr lang="en-US" dirty="0">
                <a:solidFill>
                  <a:srgbClr val="333333"/>
                </a:solidFill>
              </a:rPr>
              <a:t>array([[ 0.4691123 , -1.13563237],</a:t>
            </a:r>
            <a:r>
              <a:rPr lang="en-US" dirty="0"/>
              <a:t> </a:t>
            </a:r>
            <a:r>
              <a:rPr lang="en-US" dirty="0">
                <a:solidFill>
                  <a:srgbClr val="333333"/>
                </a:solidFill>
              </a:rPr>
              <a:t>[-0.28286334, 1.21211203],</a:t>
            </a:r>
            <a:r>
              <a:rPr lang="en-US" dirty="0"/>
              <a:t> </a:t>
            </a:r>
            <a:r>
              <a:rPr lang="en-US" dirty="0">
                <a:solidFill>
                  <a:srgbClr val="333333"/>
                </a:solidFill>
              </a:rPr>
              <a:t>[-1.5090585 , -0.17321465]])</a:t>
            </a:r>
            <a:r>
              <a:rPr lang="en-US" dirty="0"/>
              <a:t> </a:t>
            </a:r>
            <a:r>
              <a:rPr lang="en-US" dirty="0">
                <a:solidFill>
                  <a:srgbClr val="333333"/>
                </a:solidFill>
              </a:rPr>
              <a:t>Coordinates:</a:t>
            </a:r>
            <a:r>
              <a:rPr lang="en-US" dirty="0"/>
              <a:t> </a:t>
            </a:r>
            <a:r>
              <a:rPr lang="en-US" dirty="0">
                <a:solidFill>
                  <a:srgbClr val="333333"/>
                </a:solidFill>
              </a:rPr>
              <a:t>* x (x) int64 10 20</a:t>
            </a:r>
            <a:r>
              <a:rPr lang="en-US" dirty="0"/>
              <a:t> </a:t>
            </a:r>
            <a:r>
              <a:rPr lang="en-US" dirty="0">
                <a:solidFill>
                  <a:srgbClr val="333333"/>
                </a:solidFill>
              </a:rPr>
              <a:t>Dimensions without coordinates: y</a:t>
            </a:r>
            <a:r>
              <a:rPr lang="en-US" dirty="0"/>
              <a:t> </a:t>
            </a:r>
            <a:r>
              <a:rPr lang="en-US" dirty="0">
                <a:solidFill>
                  <a:srgbClr val="333333"/>
                </a:solidFill>
              </a:rPr>
              <a:t>Attributes:</a:t>
            </a:r>
            <a:r>
              <a:rPr lang="en-US" dirty="0"/>
              <a:t> </a:t>
            </a:r>
            <a:r>
              <a:rPr lang="en-US" dirty="0" err="1">
                <a:solidFill>
                  <a:srgbClr val="333333"/>
                </a:solidFill>
              </a:rPr>
              <a:t>long_name</a:t>
            </a:r>
            <a:r>
              <a:rPr lang="en-US" dirty="0">
                <a:solidFill>
                  <a:srgbClr val="333333"/>
                </a:solidFill>
              </a:rPr>
              <a:t>: random velocity</a:t>
            </a:r>
            <a:r>
              <a:rPr lang="en-US" dirty="0"/>
              <a:t> </a:t>
            </a:r>
            <a:r>
              <a:rPr lang="en-US" dirty="0">
                <a:solidFill>
                  <a:srgbClr val="333333"/>
                </a:solidFill>
              </a:rPr>
              <a:t>units: </a:t>
            </a:r>
            <a:r>
              <a:rPr lang="en-US" dirty="0" err="1">
                <a:solidFill>
                  <a:srgbClr val="333333"/>
                </a:solidFill>
              </a:rPr>
              <a:t>metres</a:t>
            </a:r>
            <a:r>
              <a:rPr lang="en-US" dirty="0">
                <a:solidFill>
                  <a:srgbClr val="333333"/>
                </a:solidFill>
              </a:rPr>
              <a:t>/sec</a:t>
            </a:r>
            <a:r>
              <a:rPr lang="en-US" dirty="0"/>
              <a:t> </a:t>
            </a:r>
            <a:r>
              <a:rPr lang="en-US" dirty="0">
                <a:solidFill>
                  <a:srgbClr val="333333"/>
                </a:solidFill>
              </a:rPr>
              <a:t>description: A random variable created as an example.</a:t>
            </a:r>
            <a:r>
              <a:rPr lang="en-US" dirty="0"/>
              <a:t> </a:t>
            </a:r>
            <a:r>
              <a:rPr lang="en-US" dirty="0" err="1">
                <a:solidFill>
                  <a:srgbClr val="333333"/>
                </a:solidFill>
              </a:rPr>
              <a:t>random_attribute</a:t>
            </a:r>
            <a:r>
              <a:rPr lang="en-US" dirty="0">
                <a:solidFill>
                  <a:srgbClr val="333333"/>
                </a:solidFill>
              </a:rPr>
              <a:t>: 123</a:t>
            </a:r>
            <a:r>
              <a:rPr lang="en-US" dirty="0"/>
              <a:t> </a:t>
            </a:r>
            <a:endParaRPr lang="en-US">
              <a:solidFill>
                <a:srgbClr val="000000"/>
              </a:solidFill>
            </a:endParaRPr>
          </a:p>
          <a:p>
            <a:endParaRPr lang="en-US" b="1" dirty="0">
              <a:solidFill>
                <a:srgbClr val="C65D09"/>
              </a:solidFill>
            </a:endParaRPr>
          </a:p>
          <a:p>
            <a:r>
              <a:rPr lang="en-US" b="1" dirty="0">
                <a:solidFill>
                  <a:srgbClr val="C65D09"/>
                </a:solidFill>
              </a:rPr>
              <a:t>In [24]: </a:t>
            </a:r>
            <a:r>
              <a:rPr lang="en-US" dirty="0" err="1"/>
              <a:t>data</a:t>
            </a:r>
            <a:r>
              <a:rPr lang="en-US" dirty="0" err="1">
                <a:solidFill>
                  <a:srgbClr val="666666"/>
                </a:solidFill>
              </a:rPr>
              <a:t>.</a:t>
            </a:r>
            <a:r>
              <a:rPr lang="en-US" dirty="0" err="1"/>
              <a:t>sum</a:t>
            </a:r>
            <a:r>
              <a:rPr lang="en-US" dirty="0"/>
              <a:t>() </a:t>
            </a:r>
            <a:endParaRPr lang="en-US">
              <a:solidFill>
                <a:srgbClr val="000000"/>
              </a:solidFill>
            </a:endParaRPr>
          </a:p>
          <a:p>
            <a:r>
              <a:rPr lang="en-US" b="1" dirty="0">
                <a:solidFill>
                  <a:srgbClr val="000080"/>
                </a:solidFill>
              </a:rPr>
              <a:t>Out[24]: </a:t>
            </a:r>
            <a:r>
              <a:rPr lang="en-US" dirty="0">
                <a:solidFill>
                  <a:srgbClr val="333333"/>
                </a:solidFill>
              </a:rPr>
              <a:t>&lt;</a:t>
            </a:r>
            <a:r>
              <a:rPr lang="en-US" dirty="0" err="1">
                <a:solidFill>
                  <a:srgbClr val="333333"/>
                </a:solidFill>
              </a:rPr>
              <a:t>xarray.DataArray</a:t>
            </a:r>
            <a:r>
              <a:rPr lang="en-US" dirty="0">
                <a:solidFill>
                  <a:srgbClr val="333333"/>
                </a:solidFill>
              </a:rPr>
              <a:t> ()&gt;</a:t>
            </a:r>
            <a:r>
              <a:rPr lang="en-US" dirty="0"/>
              <a:t> </a:t>
            </a:r>
            <a:r>
              <a:rPr lang="en-US" dirty="0">
                <a:solidFill>
                  <a:srgbClr val="333333"/>
                </a:solidFill>
              </a:rPr>
              <a:t>array(-1.41954454)</a:t>
            </a:r>
            <a:endParaRPr lang="en-US">
              <a:cs typeface="Helvetica"/>
            </a:endParaRPr>
          </a:p>
        </p:txBody>
      </p:sp>
    </p:spTree>
    <p:extLst>
      <p:ext uri="{BB962C8B-B14F-4D97-AF65-F5344CB8AC3E}">
        <p14:creationId xmlns:p14="http://schemas.microsoft.com/office/powerpoint/2010/main" val="151926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83260"/>
            <a:ext cx="10515600" cy="1325563"/>
          </a:xfrm>
        </p:spPr>
        <p:txBody>
          <a:bodyPr rtlCol="0"/>
          <a:lstStyle/>
          <a:p>
            <a:pPr rtl="0"/>
            <a:r>
              <a:rPr lang="en-US" dirty="0"/>
              <a:t>Introduction to Data Cubes</a:t>
            </a:r>
            <a:endParaRPr lang="el-GR"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994853"/>
            <a:ext cx="11500094" cy="4315961"/>
          </a:xfrm>
        </p:spPr>
        <p:txBody>
          <a:bodyPr rtlCol="0">
            <a:noAutofit/>
          </a:bodyPr>
          <a:lstStyle/>
          <a:p>
            <a:pPr algn="just"/>
            <a:r>
              <a:rPr lang="en-US" sz="2000" dirty="0"/>
              <a:t>Users need to handle hundreds (or thousands) of EO data files, of different spectral, temporal and spatial resolutions</a:t>
            </a:r>
          </a:p>
          <a:p>
            <a:pPr algn="just"/>
            <a:r>
              <a:rPr lang="en-US" sz="2000" dirty="0"/>
              <a:t>New approaches are required for the management, analysis and distribution of Earth observation data and products in order to meet big data challenges and to reduce the need of special skills such as advanced SQL queries. </a:t>
            </a:r>
          </a:p>
          <a:p>
            <a:pPr algn="just"/>
            <a:r>
              <a:rPr lang="en-US" sz="2000" dirty="0"/>
              <a:t>The Data Cube was originally implemented as regular, non-overlapping, ‘tiles’ of gridded sensor data, ‘stacked’ according to the time of data capture (observation), leading to the visual metaphor of a ‘cube’ of data</a:t>
            </a:r>
          </a:p>
          <a:p>
            <a:pPr algn="just"/>
            <a:r>
              <a:rPr lang="en-US" sz="2000" dirty="0" err="1"/>
              <a:t>Datacubes</a:t>
            </a:r>
            <a:r>
              <a:rPr lang="en-US" sz="2000" dirty="0"/>
              <a:t> are emerging as a paradigm which allows offering massive </a:t>
            </a:r>
            <a:r>
              <a:rPr lang="en-US" sz="2000" dirty="0" err="1"/>
              <a:t>spatio</a:t>
            </a:r>
            <a:r>
              <a:rPr lang="en-US" sz="2000" dirty="0"/>
              <a:t>-temporal data more in a more homogenized and better to analyze fashion, in particular when it comes to mixed spatial and temporal evaluation</a:t>
            </a:r>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Earth Observation Data Cubes as a Service | E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062" y="4406760"/>
            <a:ext cx="6675650" cy="233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2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The power of </a:t>
            </a:r>
            <a:r>
              <a:rPr lang="en-US" dirty="0" err="1"/>
              <a:t>Xarray</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30</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half" idx="2"/>
            <p:extLst>
              <p:ext uri="{D42A27DB-BD31-4B8C-83A1-F6EECF244321}">
                <p14:modId xmlns:p14="http://schemas.microsoft.com/office/powerpoint/2010/main" val="2435235059"/>
              </p:ext>
            </p:extLst>
          </p:nvPr>
        </p:nvGraphicFramePr>
        <p:xfrm>
          <a:off x="555770" y="2232593"/>
          <a:ext cx="9319750" cy="4206493"/>
        </p:xfrm>
        <a:graphic>
          <a:graphicData uri="http://schemas.openxmlformats.org/drawingml/2006/table">
            <a:tbl>
              <a:tblPr firstRow="1" bandRow="1">
                <a:tableStyleId>{72833802-FEF1-4C79-8D5D-14CF1EAF98D9}</a:tableStyleId>
              </a:tblPr>
              <a:tblGrid>
                <a:gridCol w="2209403">
                  <a:extLst>
                    <a:ext uri="{9D8B030D-6E8A-4147-A177-3AD203B41FA5}">
                      <a16:colId xmlns:a16="http://schemas.microsoft.com/office/drawing/2014/main" val="322563909"/>
                    </a:ext>
                  </a:extLst>
                </a:gridCol>
                <a:gridCol w="1931518">
                  <a:extLst>
                    <a:ext uri="{9D8B030D-6E8A-4147-A177-3AD203B41FA5}">
                      <a16:colId xmlns:a16="http://schemas.microsoft.com/office/drawing/2014/main" val="3398027972"/>
                    </a:ext>
                  </a:extLst>
                </a:gridCol>
                <a:gridCol w="2487288">
                  <a:extLst>
                    <a:ext uri="{9D8B030D-6E8A-4147-A177-3AD203B41FA5}">
                      <a16:colId xmlns:a16="http://schemas.microsoft.com/office/drawing/2014/main" val="3174903022"/>
                    </a:ext>
                  </a:extLst>
                </a:gridCol>
                <a:gridCol w="2691541">
                  <a:extLst>
                    <a:ext uri="{9D8B030D-6E8A-4147-A177-3AD203B41FA5}">
                      <a16:colId xmlns:a16="http://schemas.microsoft.com/office/drawing/2014/main" val="724961759"/>
                    </a:ext>
                  </a:extLst>
                </a:gridCol>
              </a:tblGrid>
              <a:tr h="588909">
                <a:tc>
                  <a:txBody>
                    <a:bodyPr/>
                    <a:lstStyle/>
                    <a:p>
                      <a:r>
                        <a:rPr lang="en-US" dirty="0"/>
                        <a:t>Dimension lookup</a:t>
                      </a:r>
                    </a:p>
                  </a:txBody>
                  <a:tcPr anchor="ctr"/>
                </a:tc>
                <a:tc>
                  <a:txBody>
                    <a:bodyPr/>
                    <a:lstStyle/>
                    <a:p>
                      <a:r>
                        <a:rPr lang="en-US" dirty="0"/>
                        <a:t>Index lookup</a:t>
                      </a:r>
                    </a:p>
                  </a:txBody>
                  <a:tcPr anchor="ctr"/>
                </a:tc>
                <a:tc>
                  <a:txBody>
                    <a:bodyPr/>
                    <a:lstStyle/>
                    <a:p>
                      <a:r>
                        <a:rPr lang="en-US"/>
                        <a:t>DataArray syntax</a:t>
                      </a:r>
                    </a:p>
                  </a:txBody>
                  <a:tcPr anchor="ctr"/>
                </a:tc>
                <a:tc>
                  <a:txBody>
                    <a:bodyPr/>
                    <a:lstStyle/>
                    <a:p>
                      <a:r>
                        <a:rPr lang="en-US" dirty="0"/>
                        <a:t>Dataset syntax</a:t>
                      </a:r>
                    </a:p>
                  </a:txBody>
                  <a:tcPr anchor="ctr"/>
                </a:tc>
                <a:extLst>
                  <a:ext uri="{0D108BD9-81ED-4DB2-BD59-A6C34878D82A}">
                    <a16:rowId xmlns:a16="http://schemas.microsoft.com/office/drawing/2014/main" val="400137323"/>
                  </a:ext>
                </a:extLst>
              </a:tr>
              <a:tr h="588909">
                <a:tc>
                  <a:txBody>
                    <a:bodyPr/>
                    <a:lstStyle/>
                    <a:p>
                      <a:r>
                        <a:rPr lang="en-US" dirty="0"/>
                        <a:t>Positional</a:t>
                      </a:r>
                    </a:p>
                  </a:txBody>
                  <a:tcPr anchor="ctr"/>
                </a:tc>
                <a:tc>
                  <a:txBody>
                    <a:bodyPr/>
                    <a:lstStyle/>
                    <a:p>
                      <a:r>
                        <a:rPr lang="en-US"/>
                        <a:t>By integer</a:t>
                      </a:r>
                    </a:p>
                  </a:txBody>
                  <a:tcPr anchor="ctr"/>
                </a:tc>
                <a:tc>
                  <a:txBody>
                    <a:bodyPr/>
                    <a:lstStyle/>
                    <a:p>
                      <a:r>
                        <a:rPr lang="en-US"/>
                        <a:t>da[:, 0]</a:t>
                      </a:r>
                    </a:p>
                  </a:txBody>
                  <a:tcPr anchor="ctr"/>
                </a:tc>
                <a:tc>
                  <a:txBody>
                    <a:bodyPr/>
                    <a:lstStyle/>
                    <a:p>
                      <a:r>
                        <a:rPr lang="en-US"/>
                        <a:t>not available</a:t>
                      </a:r>
                    </a:p>
                  </a:txBody>
                  <a:tcPr anchor="ctr"/>
                </a:tc>
                <a:extLst>
                  <a:ext uri="{0D108BD9-81ED-4DB2-BD59-A6C34878D82A}">
                    <a16:rowId xmlns:a16="http://schemas.microsoft.com/office/drawing/2014/main" val="157462081"/>
                  </a:ext>
                </a:extLst>
              </a:tr>
              <a:tr h="588909">
                <a:tc>
                  <a:txBody>
                    <a:bodyPr/>
                    <a:lstStyle/>
                    <a:p>
                      <a:r>
                        <a:rPr lang="en-US" dirty="0"/>
                        <a:t>Positional</a:t>
                      </a:r>
                    </a:p>
                  </a:txBody>
                  <a:tcPr anchor="ctr"/>
                </a:tc>
                <a:tc>
                  <a:txBody>
                    <a:bodyPr/>
                    <a:lstStyle/>
                    <a:p>
                      <a:r>
                        <a:rPr lang="en-US"/>
                        <a:t>By label</a:t>
                      </a:r>
                    </a:p>
                  </a:txBody>
                  <a:tcPr anchor="ctr"/>
                </a:tc>
                <a:tc>
                  <a:txBody>
                    <a:bodyPr/>
                    <a:lstStyle/>
                    <a:p>
                      <a:r>
                        <a:rPr lang="en-US" dirty="0" err="1"/>
                        <a:t>da.loc</a:t>
                      </a:r>
                      <a:r>
                        <a:rPr lang="en-US" dirty="0"/>
                        <a:t>[:, 'IA']</a:t>
                      </a:r>
                    </a:p>
                  </a:txBody>
                  <a:tcPr anchor="ctr"/>
                </a:tc>
                <a:tc>
                  <a:txBody>
                    <a:bodyPr/>
                    <a:lstStyle/>
                    <a:p>
                      <a:r>
                        <a:rPr lang="en-US"/>
                        <a:t>not available</a:t>
                      </a:r>
                    </a:p>
                  </a:txBody>
                  <a:tcPr anchor="ctr"/>
                </a:tc>
                <a:extLst>
                  <a:ext uri="{0D108BD9-81ED-4DB2-BD59-A6C34878D82A}">
                    <a16:rowId xmlns:a16="http://schemas.microsoft.com/office/drawing/2014/main" val="1878068341"/>
                  </a:ext>
                </a:extLst>
              </a:tr>
              <a:tr h="1093688">
                <a:tc>
                  <a:txBody>
                    <a:bodyPr/>
                    <a:lstStyle/>
                    <a:p>
                      <a:r>
                        <a:rPr lang="en-US" dirty="0"/>
                        <a:t>By name</a:t>
                      </a:r>
                    </a:p>
                  </a:txBody>
                  <a:tcPr anchor="ctr"/>
                </a:tc>
                <a:tc>
                  <a:txBody>
                    <a:bodyPr/>
                    <a:lstStyle/>
                    <a:p>
                      <a:r>
                        <a:rPr lang="en-US" dirty="0"/>
                        <a:t>By integer</a:t>
                      </a:r>
                    </a:p>
                  </a:txBody>
                  <a:tcPr anchor="ctr"/>
                </a:tc>
                <a:tc>
                  <a:txBody>
                    <a:bodyPr/>
                    <a:lstStyle/>
                    <a:p>
                      <a:r>
                        <a:rPr lang="en-US" dirty="0" err="1"/>
                        <a:t>da.isel</a:t>
                      </a:r>
                      <a:r>
                        <a:rPr lang="en-US" dirty="0"/>
                        <a:t>(space=0) or </a:t>
                      </a:r>
                      <a:br>
                        <a:rPr lang="en-US" dirty="0"/>
                      </a:br>
                      <a:r>
                        <a:rPr lang="en-US" dirty="0"/>
                        <a:t>da[</a:t>
                      </a:r>
                      <a:r>
                        <a:rPr lang="en-US" dirty="0" err="1"/>
                        <a:t>dict</a:t>
                      </a:r>
                      <a:r>
                        <a:rPr lang="en-US" dirty="0"/>
                        <a:t>(space=0)]</a:t>
                      </a:r>
                    </a:p>
                  </a:txBody>
                  <a:tcPr anchor="ctr"/>
                </a:tc>
                <a:tc>
                  <a:txBody>
                    <a:bodyPr/>
                    <a:lstStyle/>
                    <a:p>
                      <a:r>
                        <a:rPr lang="en-US"/>
                        <a:t>ds.isel(space=0) or </a:t>
                      </a:r>
                      <a:br>
                        <a:rPr lang="en-US"/>
                      </a:br>
                      <a:r>
                        <a:rPr lang="en-US"/>
                        <a:t>ds[dict(space=0)]</a:t>
                      </a:r>
                    </a:p>
                  </a:txBody>
                  <a:tcPr anchor="ctr"/>
                </a:tc>
                <a:extLst>
                  <a:ext uri="{0D108BD9-81ED-4DB2-BD59-A6C34878D82A}">
                    <a16:rowId xmlns:a16="http://schemas.microsoft.com/office/drawing/2014/main" val="1382732346"/>
                  </a:ext>
                </a:extLst>
              </a:tr>
              <a:tr h="1346078">
                <a:tc>
                  <a:txBody>
                    <a:bodyPr/>
                    <a:lstStyle/>
                    <a:p>
                      <a:r>
                        <a:rPr lang="en-US" dirty="0"/>
                        <a:t>By name</a:t>
                      </a:r>
                    </a:p>
                  </a:txBody>
                  <a:tcPr anchor="ctr"/>
                </a:tc>
                <a:tc>
                  <a:txBody>
                    <a:bodyPr/>
                    <a:lstStyle/>
                    <a:p>
                      <a:r>
                        <a:rPr lang="en-US"/>
                        <a:t>By label</a:t>
                      </a:r>
                    </a:p>
                  </a:txBody>
                  <a:tcPr anchor="ctr"/>
                </a:tc>
                <a:tc>
                  <a:txBody>
                    <a:bodyPr/>
                    <a:lstStyle/>
                    <a:p>
                      <a:r>
                        <a:rPr lang="en-GB"/>
                        <a:t>da.sel(space='IA') or </a:t>
                      </a:r>
                      <a:br>
                        <a:rPr lang="en-GB"/>
                      </a:br>
                      <a:r>
                        <a:rPr lang="en-GB"/>
                        <a:t>da.loc[dict(space='IA')]</a:t>
                      </a:r>
                    </a:p>
                  </a:txBody>
                  <a:tcPr anchor="ctr"/>
                </a:tc>
                <a:tc>
                  <a:txBody>
                    <a:bodyPr/>
                    <a:lstStyle/>
                    <a:p>
                      <a:r>
                        <a:rPr lang="en-GB" dirty="0" err="1"/>
                        <a:t>ds.sel</a:t>
                      </a:r>
                      <a:r>
                        <a:rPr lang="en-GB" dirty="0"/>
                        <a:t>(space='IA') or </a:t>
                      </a:r>
                      <a:br>
                        <a:rPr lang="en-GB" dirty="0"/>
                      </a:br>
                      <a:r>
                        <a:rPr lang="en-GB" dirty="0" err="1"/>
                        <a:t>ds.loc</a:t>
                      </a:r>
                      <a:r>
                        <a:rPr lang="en-GB" dirty="0"/>
                        <a:t>[</a:t>
                      </a:r>
                      <a:r>
                        <a:rPr lang="en-GB" dirty="0" err="1"/>
                        <a:t>dict</a:t>
                      </a:r>
                      <a:r>
                        <a:rPr lang="en-GB" dirty="0"/>
                        <a:t>(space='IA')]</a:t>
                      </a:r>
                    </a:p>
                  </a:txBody>
                  <a:tcPr anchor="ctr"/>
                </a:tc>
                <a:extLst>
                  <a:ext uri="{0D108BD9-81ED-4DB2-BD59-A6C34878D82A}">
                    <a16:rowId xmlns:a16="http://schemas.microsoft.com/office/drawing/2014/main" val="152959016"/>
                  </a:ext>
                </a:extLst>
              </a:tr>
            </a:tbl>
          </a:graphicData>
        </a:graphic>
      </p:graphicFrame>
      <p:sp>
        <p:nvSpPr>
          <p:cNvPr id="7" name="Rectangle 6"/>
          <p:cNvSpPr/>
          <p:nvPr/>
        </p:nvSpPr>
        <p:spPr>
          <a:xfrm>
            <a:off x="555770" y="1488539"/>
            <a:ext cx="1350050" cy="461665"/>
          </a:xfrm>
          <a:prstGeom prst="rect">
            <a:avLst/>
          </a:prstGeom>
        </p:spPr>
        <p:txBody>
          <a:bodyPr wrap="none">
            <a:spAutoFit/>
          </a:bodyPr>
          <a:lstStyle/>
          <a:p>
            <a:r>
              <a:rPr lang="en-US" sz="2400" dirty="0"/>
              <a:t>Indexing</a:t>
            </a:r>
          </a:p>
        </p:txBody>
      </p:sp>
    </p:spTree>
    <p:extLst>
      <p:ext uri="{BB962C8B-B14F-4D97-AF65-F5344CB8AC3E}">
        <p14:creationId xmlns:p14="http://schemas.microsoft.com/office/powerpoint/2010/main" val="347905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67519" y="-93915"/>
            <a:ext cx="10515600" cy="1325563"/>
          </a:xfrm>
        </p:spPr>
        <p:txBody>
          <a:bodyPr rtlCol="0"/>
          <a:lstStyle/>
          <a:p>
            <a:pPr rtl="0"/>
            <a:r>
              <a:rPr lang="en-US" dirty="0"/>
              <a:t>NDVI calculation</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31</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367519" y="902364"/>
            <a:ext cx="11667520" cy="5262979"/>
          </a:xfrm>
          <a:prstGeom prst="rect">
            <a:avLst/>
          </a:prstGeom>
        </p:spPr>
        <p:txBody>
          <a:bodyPr wrap="square">
            <a:spAutoFit/>
          </a:bodyPr>
          <a:lstStyle/>
          <a:p>
            <a:r>
              <a:rPr lang="en-US" sz="1400" dirty="0">
                <a:solidFill>
                  <a:srgbClr val="008000"/>
                </a:solidFill>
                <a:highlight>
                  <a:srgbClr val="FFFFFF"/>
                </a:highlight>
              </a:rPr>
              <a:t># Set the central latitude and longitude</a:t>
            </a:r>
            <a:endParaRPr lang="en-US" sz="1400" dirty="0">
              <a:solidFill>
                <a:srgbClr val="000000"/>
              </a:solidFill>
              <a:highlight>
                <a:srgbClr val="FFFFFF"/>
              </a:highlight>
            </a:endParaRPr>
          </a:p>
          <a:p>
            <a:r>
              <a:rPr lang="en-US" sz="1400" dirty="0" err="1">
                <a:solidFill>
                  <a:srgbClr val="000000"/>
                </a:solidFill>
                <a:highlight>
                  <a:srgbClr val="FFFFFF"/>
                </a:highlight>
              </a:rPr>
              <a:t>central_lat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FF0000"/>
                </a:solidFill>
                <a:highlight>
                  <a:srgbClr val="FFFFFF"/>
                </a:highlight>
              </a:rPr>
              <a:t>32.83</a:t>
            </a:r>
            <a:endParaRPr lang="en-US" sz="1400" dirty="0">
              <a:solidFill>
                <a:srgbClr val="000000"/>
              </a:solidFill>
              <a:highlight>
                <a:srgbClr val="FFFFFF"/>
              </a:highlight>
            </a:endParaRPr>
          </a:p>
          <a:p>
            <a:r>
              <a:rPr lang="en-US" sz="1400" dirty="0" err="1">
                <a:solidFill>
                  <a:srgbClr val="000000"/>
                </a:solidFill>
                <a:highlight>
                  <a:srgbClr val="FFFFFF"/>
                </a:highlight>
              </a:rPr>
              <a:t>central_lon</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FF0000"/>
                </a:solidFill>
                <a:highlight>
                  <a:srgbClr val="FFFFFF"/>
                </a:highlight>
              </a:rPr>
              <a:t>34.81</a:t>
            </a:r>
            <a:endParaRPr lang="en-US" sz="1400" dirty="0">
              <a:solidFill>
                <a:srgbClr val="000000"/>
              </a:solidFill>
              <a:highlight>
                <a:srgbClr val="FFFFFF"/>
              </a:highlight>
            </a:endParaRPr>
          </a:p>
          <a:p>
            <a:r>
              <a:rPr lang="en-US" sz="1400" dirty="0">
                <a:solidFill>
                  <a:srgbClr val="008000"/>
                </a:solidFill>
                <a:highlight>
                  <a:srgbClr val="FFFFFF"/>
                </a:highlight>
              </a:rPr>
              <a:t># Set the buffer to load around the central coordinates</a:t>
            </a:r>
            <a:endParaRPr lang="en-US" sz="1400" dirty="0">
              <a:solidFill>
                <a:srgbClr val="000000"/>
              </a:solidFill>
              <a:highlight>
                <a:srgbClr val="FFFFFF"/>
              </a:highlight>
            </a:endParaRPr>
          </a:p>
          <a:p>
            <a:r>
              <a:rPr lang="en-US" sz="1400" dirty="0">
                <a:solidFill>
                  <a:srgbClr val="000000"/>
                </a:solidFill>
                <a:highlight>
                  <a:srgbClr val="FFFFFF"/>
                </a:highlight>
              </a:rPr>
              <a:t>buffer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FF0000"/>
                </a:solidFill>
                <a:highlight>
                  <a:srgbClr val="FFFFFF"/>
                </a:highlight>
              </a:rPr>
              <a:t>0.03</a:t>
            </a:r>
            <a:endParaRPr lang="en-US" sz="1400" dirty="0">
              <a:solidFill>
                <a:srgbClr val="000000"/>
              </a:solidFill>
              <a:highlight>
                <a:srgbClr val="FFFFFF"/>
              </a:highlight>
            </a:endParaRPr>
          </a:p>
          <a:p>
            <a:r>
              <a:rPr lang="en-US" sz="1400" dirty="0">
                <a:solidFill>
                  <a:srgbClr val="008000"/>
                </a:solidFill>
                <a:highlight>
                  <a:srgbClr val="FFFFFF"/>
                </a:highlight>
              </a:rPr>
              <a:t># Compute the bounding box for the study area</a:t>
            </a:r>
            <a:endParaRPr lang="en-US" sz="1400" dirty="0">
              <a:solidFill>
                <a:srgbClr val="000000"/>
              </a:solidFill>
              <a:highlight>
                <a:srgbClr val="FFFFFF"/>
              </a:highlight>
            </a:endParaRPr>
          </a:p>
          <a:p>
            <a:r>
              <a:rPr lang="en-US" sz="1400" dirty="0" err="1">
                <a:solidFill>
                  <a:srgbClr val="000000"/>
                </a:solidFill>
                <a:highlight>
                  <a:srgbClr val="FFFFFF"/>
                </a:highlight>
              </a:rPr>
              <a:t>study_area_lat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err="1">
                <a:solidFill>
                  <a:srgbClr val="000000"/>
                </a:solidFill>
                <a:highlight>
                  <a:srgbClr val="FFFFFF"/>
                </a:highlight>
              </a:rPr>
              <a:t>central_lat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buffer</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central_lat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buffer</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err="1">
                <a:solidFill>
                  <a:srgbClr val="000000"/>
                </a:solidFill>
                <a:highlight>
                  <a:srgbClr val="FFFFFF"/>
                </a:highlight>
              </a:rPr>
              <a:t>study_area_lon</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err="1">
                <a:solidFill>
                  <a:srgbClr val="000000"/>
                </a:solidFill>
                <a:highlight>
                  <a:srgbClr val="FFFFFF"/>
                </a:highlight>
              </a:rPr>
              <a:t>central_lon</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buffer</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central_lon</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buffer</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8000"/>
                </a:solidFill>
                <a:highlight>
                  <a:srgbClr val="FFFFFF"/>
                </a:highlight>
              </a:rPr>
              <a:t># Set the data source - sentinel2_raw corresponds to Sentinel-2A</a:t>
            </a:r>
            <a:endParaRPr lang="en-US" sz="1400" dirty="0">
              <a:solidFill>
                <a:srgbClr val="000000"/>
              </a:solidFill>
              <a:highlight>
                <a:srgbClr val="FFFFFF"/>
              </a:highlight>
            </a:endParaRPr>
          </a:p>
          <a:p>
            <a:r>
              <a:rPr lang="en-US" sz="1400" dirty="0" err="1">
                <a:solidFill>
                  <a:srgbClr val="000000"/>
                </a:solidFill>
                <a:highlight>
                  <a:srgbClr val="FFFFFF"/>
                </a:highlight>
              </a:rPr>
              <a:t>set_product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808080"/>
                </a:solidFill>
                <a:highlight>
                  <a:srgbClr val="FFFFFF"/>
                </a:highlight>
              </a:rPr>
              <a:t>"sentinel2_raw"</a:t>
            </a:r>
            <a:endParaRPr lang="en-US" sz="1400" dirty="0">
              <a:solidFill>
                <a:srgbClr val="000000"/>
              </a:solidFill>
              <a:highlight>
                <a:srgbClr val="FFFFFF"/>
              </a:highlight>
            </a:endParaRPr>
          </a:p>
          <a:p>
            <a:r>
              <a:rPr lang="en-US" sz="1400" dirty="0">
                <a:solidFill>
                  <a:srgbClr val="008000"/>
                </a:solidFill>
                <a:highlight>
                  <a:srgbClr val="FFFFFF"/>
                </a:highlight>
              </a:rPr>
              <a:t># Set the date range to load data over</a:t>
            </a:r>
            <a:endParaRPr lang="en-US" sz="1400" dirty="0">
              <a:solidFill>
                <a:srgbClr val="000000"/>
              </a:solidFill>
              <a:highlight>
                <a:srgbClr val="FFFFFF"/>
              </a:highlight>
            </a:endParaRPr>
          </a:p>
          <a:p>
            <a:r>
              <a:rPr lang="en-US" sz="1400" dirty="0" err="1">
                <a:solidFill>
                  <a:srgbClr val="000000"/>
                </a:solidFill>
                <a:highlight>
                  <a:srgbClr val="FFFFFF"/>
                </a:highlight>
              </a:rPr>
              <a:t>set_time</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808080"/>
                </a:solidFill>
                <a:highlight>
                  <a:srgbClr val="FFFFFF"/>
                </a:highlight>
              </a:rPr>
              <a:t>"2018-01-01"</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808080"/>
                </a:solidFill>
                <a:highlight>
                  <a:srgbClr val="FFFFFF"/>
                </a:highlight>
              </a:rPr>
              <a:t>"2018-02-01"</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8000"/>
                </a:solidFill>
                <a:highlight>
                  <a:srgbClr val="FFFFFF"/>
                </a:highlight>
              </a:rPr>
              <a:t># Set the measurements/bands to load</a:t>
            </a:r>
            <a:endParaRPr lang="en-US" sz="1400" dirty="0">
              <a:solidFill>
                <a:srgbClr val="000000"/>
              </a:solidFill>
              <a:highlight>
                <a:srgbClr val="FFFFFF"/>
              </a:highlight>
            </a:endParaRPr>
          </a:p>
          <a:p>
            <a:r>
              <a:rPr lang="en-US" sz="1400" dirty="0" err="1">
                <a:solidFill>
                  <a:srgbClr val="000000"/>
                </a:solidFill>
                <a:highlight>
                  <a:srgbClr val="FFFFFF"/>
                </a:highlight>
              </a:rPr>
              <a:t>set_measurements</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808080"/>
                </a:solidFill>
                <a:highlight>
                  <a:srgbClr val="FFFFFF"/>
                </a:highlight>
              </a:rPr>
              <a:t>"green"</a:t>
            </a:r>
            <a:r>
              <a:rPr lang="en-US" sz="1400" b="1" dirty="0">
                <a:solidFill>
                  <a:srgbClr val="000080"/>
                </a:solidFill>
                <a:highlight>
                  <a:srgbClr val="FFFFFF"/>
                </a:highlight>
              </a:rPr>
              <a:t>,</a:t>
            </a:r>
            <a:r>
              <a:rPr lang="en-US" sz="1400" dirty="0">
                <a:solidFill>
                  <a:srgbClr val="808080"/>
                </a:solidFill>
                <a:highlight>
                  <a:srgbClr val="FFFFFF"/>
                </a:highlight>
              </a:rPr>
              <a:t>"</a:t>
            </a:r>
            <a:r>
              <a:rPr lang="en-US" sz="1400" dirty="0" err="1">
                <a:solidFill>
                  <a:srgbClr val="808080"/>
                </a:solidFill>
                <a:highlight>
                  <a:srgbClr val="FFFFFF"/>
                </a:highlight>
              </a:rPr>
              <a:t>nir</a:t>
            </a:r>
            <a:r>
              <a:rPr lang="en-US" sz="1400" dirty="0">
                <a:solidFill>
                  <a:srgbClr val="808080"/>
                </a:solidFill>
                <a:highlight>
                  <a:srgbClr val="FFFFFF"/>
                </a:highlight>
              </a:rPr>
              <a:t>"</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8000"/>
                </a:solidFill>
                <a:highlight>
                  <a:srgbClr val="FFFFFF"/>
                </a:highlight>
              </a:rPr>
              <a:t># Set the coordinate reference system and output resolution</a:t>
            </a:r>
            <a:endParaRPr lang="en-US" sz="1400" dirty="0">
              <a:solidFill>
                <a:srgbClr val="000000"/>
              </a:solidFill>
              <a:highlight>
                <a:srgbClr val="FFFFFF"/>
              </a:highlight>
            </a:endParaRPr>
          </a:p>
          <a:p>
            <a:r>
              <a:rPr lang="en-US" sz="1400" dirty="0" err="1">
                <a:solidFill>
                  <a:srgbClr val="000000"/>
                </a:solidFill>
                <a:highlight>
                  <a:srgbClr val="FFFFFF"/>
                </a:highlight>
              </a:rPr>
              <a:t>set_crs</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808080"/>
                </a:solidFill>
                <a:highlight>
                  <a:srgbClr val="FFFFFF"/>
                </a:highlight>
              </a:rPr>
              <a:t>'EPSG:3857'</a:t>
            </a:r>
            <a:endParaRPr lang="en-US" sz="1400" dirty="0">
              <a:solidFill>
                <a:srgbClr val="000000"/>
              </a:solidFill>
              <a:highlight>
                <a:srgbClr val="FFFFFF"/>
              </a:highlight>
            </a:endParaRPr>
          </a:p>
          <a:p>
            <a:r>
              <a:rPr lang="en-US" sz="1400" dirty="0" err="1">
                <a:solidFill>
                  <a:srgbClr val="000000"/>
                </a:solidFill>
                <a:highlight>
                  <a:srgbClr val="FFFFFF"/>
                </a:highlight>
              </a:rPr>
              <a:t>set_resolution</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FF0000"/>
                </a:solidFill>
                <a:highlight>
                  <a:srgbClr val="FFFFFF"/>
                </a:highlight>
              </a:rPr>
              <a:t>10</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a:solidFill>
                  <a:srgbClr val="FF0000"/>
                </a:solidFill>
                <a:highlight>
                  <a:srgbClr val="FFFFFF"/>
                </a:highlight>
              </a:rPr>
              <a:t>10</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0000"/>
                </a:solidFill>
                <a:highlight>
                  <a:srgbClr val="FFFFFF"/>
                </a:highlight>
              </a:rPr>
              <a:t>dataset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dc</a:t>
            </a:r>
            <a:r>
              <a:rPr lang="en-US" sz="1400" b="1" dirty="0" err="1">
                <a:solidFill>
                  <a:srgbClr val="000080"/>
                </a:solidFill>
                <a:highlight>
                  <a:srgbClr val="FFFFFF"/>
                </a:highlight>
              </a:rPr>
              <a:t>.</a:t>
            </a:r>
            <a:r>
              <a:rPr lang="en-US" sz="1400" dirty="0" err="1">
                <a:solidFill>
                  <a:srgbClr val="000000"/>
                </a:solidFill>
                <a:highlight>
                  <a:srgbClr val="FFFFFF"/>
                </a:highlight>
              </a:rPr>
              <a:t>load</a:t>
            </a:r>
            <a:r>
              <a:rPr lang="en-US" sz="1400" b="1" dirty="0">
                <a:solidFill>
                  <a:srgbClr val="000080"/>
                </a:solidFill>
                <a:highlight>
                  <a:srgbClr val="FFFFFF"/>
                </a:highlight>
              </a:rPr>
              <a:t>(</a:t>
            </a:r>
            <a:r>
              <a:rPr lang="en-US" sz="1400" dirty="0">
                <a:solidFill>
                  <a:srgbClr val="000000"/>
                </a:solidFill>
                <a:highlight>
                  <a:srgbClr val="FFFFFF"/>
                </a:highlight>
              </a:rPr>
              <a:t>product</a:t>
            </a:r>
            <a:r>
              <a:rPr lang="en-US" sz="1400" b="1" dirty="0">
                <a:solidFill>
                  <a:srgbClr val="000080"/>
                </a:solidFill>
                <a:highlight>
                  <a:srgbClr val="FFFFFF"/>
                </a:highlight>
              </a:rPr>
              <a:t>=</a:t>
            </a:r>
            <a:r>
              <a:rPr lang="en-US" sz="1400" dirty="0" err="1">
                <a:solidFill>
                  <a:srgbClr val="000000"/>
                </a:solidFill>
                <a:highlight>
                  <a:srgbClr val="FFFFFF"/>
                </a:highlight>
              </a:rPr>
              <a:t>set_product</a:t>
            </a:r>
            <a:r>
              <a:rPr lang="en-US" sz="1400" b="1" dirty="0" err="1">
                <a:solidFill>
                  <a:srgbClr val="000080"/>
                </a:solidFill>
                <a:highlight>
                  <a:srgbClr val="FFFFFF"/>
                </a:highlight>
              </a:rPr>
              <a:t>,</a:t>
            </a:r>
            <a:r>
              <a:rPr lang="en-US" sz="1400" dirty="0" err="1">
                <a:solidFill>
                  <a:srgbClr val="000000"/>
                </a:solidFill>
                <a:highlight>
                  <a:srgbClr val="FFFFFF"/>
                </a:highlight>
              </a:rPr>
              <a:t>x</a:t>
            </a:r>
            <a:r>
              <a:rPr lang="en-US" sz="1400" b="1" dirty="0">
                <a:solidFill>
                  <a:srgbClr val="000080"/>
                </a:solidFill>
                <a:highlight>
                  <a:srgbClr val="FFFFFF"/>
                </a:highlight>
              </a:rPr>
              <a:t>=</a:t>
            </a:r>
            <a:r>
              <a:rPr lang="en-US" sz="1400" dirty="0" err="1">
                <a:solidFill>
                  <a:srgbClr val="000000"/>
                </a:solidFill>
                <a:highlight>
                  <a:srgbClr val="FFFFFF"/>
                </a:highlight>
              </a:rPr>
              <a:t>study_area_lon</a:t>
            </a:r>
            <a:r>
              <a:rPr lang="en-US" sz="1400" b="1" dirty="0" err="1">
                <a:solidFill>
                  <a:srgbClr val="000080"/>
                </a:solidFill>
                <a:highlight>
                  <a:srgbClr val="FFFFFF"/>
                </a:highlight>
              </a:rPr>
              <a:t>,</a:t>
            </a:r>
            <a:r>
              <a:rPr lang="en-US" sz="1400" dirty="0" err="1">
                <a:solidFill>
                  <a:srgbClr val="000000"/>
                </a:solidFill>
                <a:highlight>
                  <a:srgbClr val="FFFFFF"/>
                </a:highlight>
              </a:rPr>
              <a:t>y</a:t>
            </a:r>
            <a:r>
              <a:rPr lang="en-US" sz="1400" b="1" dirty="0">
                <a:solidFill>
                  <a:srgbClr val="000080"/>
                </a:solidFill>
                <a:highlight>
                  <a:srgbClr val="FFFFFF"/>
                </a:highlight>
              </a:rPr>
              <a:t>=</a:t>
            </a:r>
            <a:r>
              <a:rPr lang="en-US" sz="1400" dirty="0" err="1">
                <a:solidFill>
                  <a:srgbClr val="000000"/>
                </a:solidFill>
                <a:highlight>
                  <a:srgbClr val="FFFFFF"/>
                </a:highlight>
              </a:rPr>
              <a:t>study_area_lat</a:t>
            </a:r>
            <a:r>
              <a:rPr lang="en-US" sz="1400" b="1" dirty="0">
                <a:solidFill>
                  <a:srgbClr val="000080"/>
                </a:solidFill>
                <a:highlight>
                  <a:srgbClr val="FFFFFF"/>
                </a:highlight>
              </a:rPr>
              <a:t>,</a:t>
            </a:r>
            <a:r>
              <a:rPr lang="en-US" sz="1400" dirty="0">
                <a:solidFill>
                  <a:srgbClr val="000000"/>
                </a:solidFill>
                <a:highlight>
                  <a:srgbClr val="FFFFFF"/>
                </a:highlight>
              </a:rPr>
              <a:t> time</a:t>
            </a:r>
            <a:r>
              <a:rPr lang="en-US" sz="1400" b="1" dirty="0">
                <a:solidFill>
                  <a:srgbClr val="000080"/>
                </a:solidFill>
                <a:highlight>
                  <a:srgbClr val="FFFFFF"/>
                </a:highlight>
              </a:rPr>
              <a:t>=</a:t>
            </a:r>
            <a:r>
              <a:rPr lang="en-US" sz="1400" dirty="0" err="1">
                <a:solidFill>
                  <a:srgbClr val="000000"/>
                </a:solidFill>
                <a:highlight>
                  <a:srgbClr val="FFFFFF"/>
                </a:highlight>
              </a:rPr>
              <a:t>set_time</a:t>
            </a:r>
            <a:r>
              <a:rPr lang="en-US" sz="1400" b="1" dirty="0" err="1">
                <a:solidFill>
                  <a:srgbClr val="000080"/>
                </a:solidFill>
                <a:highlight>
                  <a:srgbClr val="FFFFFF"/>
                </a:highlight>
              </a:rPr>
              <a:t>,</a:t>
            </a:r>
            <a:r>
              <a:rPr lang="en-US" sz="1400" dirty="0" err="1">
                <a:solidFill>
                  <a:srgbClr val="000000"/>
                </a:solidFill>
                <a:highlight>
                  <a:srgbClr val="FFFFFF"/>
                </a:highlight>
              </a:rPr>
              <a:t>measurements</a:t>
            </a:r>
            <a:r>
              <a:rPr lang="en-US" sz="1400" b="1" dirty="0">
                <a:solidFill>
                  <a:srgbClr val="000080"/>
                </a:solidFill>
                <a:highlight>
                  <a:srgbClr val="FFFFFF"/>
                </a:highlight>
              </a:rPr>
              <a:t>=</a:t>
            </a:r>
            <a:r>
              <a:rPr lang="en-US" sz="1400" dirty="0" err="1">
                <a:solidFill>
                  <a:srgbClr val="000000"/>
                </a:solidFill>
                <a:highlight>
                  <a:srgbClr val="FFFFFF"/>
                </a:highlight>
              </a:rPr>
              <a:t>set_measurements</a:t>
            </a:r>
            <a:r>
              <a:rPr lang="en-US" sz="1400" b="1" dirty="0" err="1">
                <a:solidFill>
                  <a:srgbClr val="000080"/>
                </a:solidFill>
                <a:highlight>
                  <a:srgbClr val="FFFFFF"/>
                </a:highlight>
              </a:rPr>
              <a:t>,</a:t>
            </a:r>
            <a:r>
              <a:rPr lang="en-US" sz="1400" dirty="0" err="1">
                <a:solidFill>
                  <a:srgbClr val="000000"/>
                </a:solidFill>
                <a:highlight>
                  <a:srgbClr val="FFFFFF"/>
                </a:highlight>
              </a:rPr>
              <a:t>output_crs</a:t>
            </a:r>
            <a:r>
              <a:rPr lang="en-US" sz="1400" b="1" dirty="0">
                <a:solidFill>
                  <a:srgbClr val="000080"/>
                </a:solidFill>
                <a:highlight>
                  <a:srgbClr val="FFFFFF"/>
                </a:highlight>
              </a:rPr>
              <a:t>=</a:t>
            </a:r>
            <a:r>
              <a:rPr lang="en-US" sz="1400" dirty="0" err="1">
                <a:solidFill>
                  <a:srgbClr val="000000"/>
                </a:solidFill>
                <a:highlight>
                  <a:srgbClr val="FFFFFF"/>
                </a:highlight>
              </a:rPr>
              <a:t>set_crs</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0000"/>
                </a:solidFill>
                <a:highlight>
                  <a:srgbClr val="FFFFFF"/>
                </a:highlight>
              </a:rPr>
              <a:t>resolution</a:t>
            </a:r>
            <a:r>
              <a:rPr lang="en-US" sz="1400" b="1" dirty="0">
                <a:solidFill>
                  <a:srgbClr val="000080"/>
                </a:solidFill>
                <a:highlight>
                  <a:srgbClr val="FFFFFF"/>
                </a:highlight>
              </a:rPr>
              <a:t>=</a:t>
            </a:r>
            <a:r>
              <a:rPr lang="en-US" sz="1400" dirty="0" err="1">
                <a:solidFill>
                  <a:srgbClr val="000000"/>
                </a:solidFill>
                <a:highlight>
                  <a:srgbClr val="FFFFFF"/>
                </a:highlight>
              </a:rPr>
              <a:t>set_resolution</a:t>
            </a:r>
            <a:r>
              <a:rPr lang="en-US" sz="1400" b="1" dirty="0">
                <a:solidFill>
                  <a:srgbClr val="000080"/>
                </a:solidFill>
                <a:highlight>
                  <a:srgbClr val="FFFFFF"/>
                </a:highlight>
              </a:rPr>
              <a:t>)</a:t>
            </a:r>
            <a:endParaRPr lang="en-US" sz="1400" dirty="0">
              <a:solidFill>
                <a:srgbClr val="000000"/>
              </a:solidFill>
              <a:highlight>
                <a:srgbClr val="FFFFFF"/>
              </a:highlight>
            </a:endParaRPr>
          </a:p>
          <a:p>
            <a:r>
              <a:rPr lang="en-US" sz="1400" dirty="0">
                <a:solidFill>
                  <a:srgbClr val="008000"/>
                </a:solidFill>
                <a:highlight>
                  <a:srgbClr val="FFFFFF"/>
                </a:highlight>
              </a:rPr>
              <a:t># Calculate the components that make up the NDVI calculation</a:t>
            </a:r>
            <a:endParaRPr lang="en-US" sz="1400" dirty="0">
              <a:solidFill>
                <a:srgbClr val="000000"/>
              </a:solidFill>
              <a:highlight>
                <a:srgbClr val="FFFFFF"/>
              </a:highlight>
            </a:endParaRPr>
          </a:p>
          <a:p>
            <a:r>
              <a:rPr lang="en-US" sz="1400" dirty="0" err="1">
                <a:solidFill>
                  <a:srgbClr val="000000"/>
                </a:solidFill>
                <a:highlight>
                  <a:srgbClr val="FFFFFF"/>
                </a:highlight>
              </a:rPr>
              <a:t>band_diff</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dataset</a:t>
            </a:r>
            <a:r>
              <a:rPr lang="en-US" sz="1400" b="1" dirty="0" err="1">
                <a:solidFill>
                  <a:srgbClr val="000080"/>
                </a:solidFill>
                <a:highlight>
                  <a:srgbClr val="FFFFFF"/>
                </a:highlight>
              </a:rPr>
              <a:t>.</a:t>
            </a:r>
            <a:r>
              <a:rPr lang="en-US" sz="1400" dirty="0" err="1">
                <a:solidFill>
                  <a:srgbClr val="000000"/>
                </a:solidFill>
                <a:highlight>
                  <a:srgbClr val="FFFFFF"/>
                </a:highlight>
              </a:rPr>
              <a:t>nir</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dataset</a:t>
            </a:r>
            <a:r>
              <a:rPr lang="en-US" sz="1400" b="1" dirty="0" err="1">
                <a:solidFill>
                  <a:srgbClr val="000080"/>
                </a:solidFill>
                <a:highlight>
                  <a:srgbClr val="FFFFFF"/>
                </a:highlight>
              </a:rPr>
              <a:t>.</a:t>
            </a:r>
            <a:r>
              <a:rPr lang="en-US" sz="1400" dirty="0" err="1">
                <a:solidFill>
                  <a:srgbClr val="000000"/>
                </a:solidFill>
                <a:highlight>
                  <a:srgbClr val="FFFFFF"/>
                </a:highlight>
              </a:rPr>
              <a:t>red</a:t>
            </a:r>
            <a:endParaRPr lang="en-US" sz="1400" dirty="0">
              <a:solidFill>
                <a:srgbClr val="000000"/>
              </a:solidFill>
              <a:highlight>
                <a:srgbClr val="FFFFFF"/>
              </a:highlight>
            </a:endParaRPr>
          </a:p>
          <a:p>
            <a:r>
              <a:rPr lang="en-US" sz="1400" dirty="0" err="1">
                <a:solidFill>
                  <a:srgbClr val="000000"/>
                </a:solidFill>
                <a:highlight>
                  <a:srgbClr val="FFFFFF"/>
                </a:highlight>
              </a:rPr>
              <a:t>band_sum</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dataset</a:t>
            </a:r>
            <a:r>
              <a:rPr lang="en-US" sz="1400" b="1" dirty="0" err="1">
                <a:solidFill>
                  <a:srgbClr val="000080"/>
                </a:solidFill>
                <a:highlight>
                  <a:srgbClr val="FFFFFF"/>
                </a:highlight>
              </a:rPr>
              <a:t>.</a:t>
            </a:r>
            <a:r>
              <a:rPr lang="en-US" sz="1400" dirty="0" err="1">
                <a:solidFill>
                  <a:srgbClr val="000000"/>
                </a:solidFill>
                <a:highlight>
                  <a:srgbClr val="FFFFFF"/>
                </a:highlight>
              </a:rPr>
              <a:t>nir</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dataset</a:t>
            </a:r>
            <a:r>
              <a:rPr lang="en-US" sz="1400" b="1" dirty="0" err="1">
                <a:solidFill>
                  <a:srgbClr val="000080"/>
                </a:solidFill>
                <a:highlight>
                  <a:srgbClr val="FFFFFF"/>
                </a:highlight>
              </a:rPr>
              <a:t>.</a:t>
            </a:r>
            <a:r>
              <a:rPr lang="en-US" sz="1400" dirty="0" err="1">
                <a:solidFill>
                  <a:srgbClr val="000000"/>
                </a:solidFill>
                <a:highlight>
                  <a:srgbClr val="FFFFFF"/>
                </a:highlight>
              </a:rPr>
              <a:t>red</a:t>
            </a:r>
            <a:endParaRPr lang="en-US" sz="1400" dirty="0">
              <a:solidFill>
                <a:srgbClr val="000000"/>
              </a:solidFill>
              <a:highlight>
                <a:srgbClr val="FFFFFF"/>
              </a:highlight>
            </a:endParaRPr>
          </a:p>
          <a:p>
            <a:r>
              <a:rPr lang="en-US" sz="1400" dirty="0">
                <a:solidFill>
                  <a:srgbClr val="008000"/>
                </a:solidFill>
                <a:highlight>
                  <a:srgbClr val="FFFFFF"/>
                </a:highlight>
              </a:rPr>
              <a:t># Calculate NDVI and store it as a measurement in the original dataset</a:t>
            </a:r>
            <a:endParaRPr lang="en-US" sz="1400" dirty="0">
              <a:solidFill>
                <a:srgbClr val="000000"/>
              </a:solidFill>
              <a:highlight>
                <a:srgbClr val="FFFFFF"/>
              </a:highlight>
            </a:endParaRPr>
          </a:p>
          <a:p>
            <a:r>
              <a:rPr lang="en-US" sz="1400" dirty="0" err="1">
                <a:solidFill>
                  <a:srgbClr val="000000"/>
                </a:solidFill>
                <a:highlight>
                  <a:srgbClr val="FFFFFF"/>
                </a:highlight>
              </a:rPr>
              <a:t>ndvi</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band_diff</a:t>
            </a:r>
            <a:r>
              <a:rPr lang="en-US" sz="1400" dirty="0">
                <a:solidFill>
                  <a:srgbClr val="000000"/>
                </a:solidFill>
                <a:highlight>
                  <a:srgbClr val="FFFFFF"/>
                </a:highlight>
              </a:rPr>
              <a:t> </a:t>
            </a:r>
            <a:r>
              <a:rPr lang="en-US" sz="1400" b="1" dirty="0">
                <a:solidFill>
                  <a:srgbClr val="000080"/>
                </a:solidFill>
                <a:highlight>
                  <a:srgbClr val="FFFFFF"/>
                </a:highlight>
              </a:rPr>
              <a:t>/</a:t>
            </a:r>
            <a:r>
              <a:rPr lang="en-US" sz="1400" dirty="0">
                <a:solidFill>
                  <a:srgbClr val="000000"/>
                </a:solidFill>
                <a:highlight>
                  <a:srgbClr val="FFFFFF"/>
                </a:highlight>
              </a:rPr>
              <a:t> </a:t>
            </a:r>
            <a:r>
              <a:rPr lang="en-US" sz="1400" dirty="0" err="1">
                <a:solidFill>
                  <a:srgbClr val="000000"/>
                </a:solidFill>
                <a:highlight>
                  <a:srgbClr val="FFFFFF"/>
                </a:highlight>
              </a:rPr>
              <a:t>band_sum</a:t>
            </a:r>
            <a:endParaRPr lang="en-US" sz="1400" dirty="0"/>
          </a:p>
        </p:txBody>
      </p:sp>
    </p:spTree>
    <p:extLst>
      <p:ext uri="{BB962C8B-B14F-4D97-AF65-F5344CB8AC3E}">
        <p14:creationId xmlns:p14="http://schemas.microsoft.com/office/powerpoint/2010/main" val="3445599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436098"/>
            <a:ext cx="11003016" cy="750978"/>
          </a:xfrm>
        </p:spPr>
        <p:txBody>
          <a:bodyPr>
            <a:normAutofit/>
          </a:bodyPr>
          <a:lstStyle/>
          <a:p>
            <a:r>
              <a:rPr lang="en-US" sz="3200" dirty="0" smtClean="0"/>
              <a:t>Implementations: Agricultural Monitoring Data Cubes (ADC)</a:t>
            </a:r>
            <a:endParaRPr lang="en-US" sz="3200" dirty="0"/>
          </a:p>
        </p:txBody>
      </p:sp>
      <p:sp>
        <p:nvSpPr>
          <p:cNvPr id="4" name="Θέση αριθμού διαφάνειας 3"/>
          <p:cNvSpPr>
            <a:spLocks noGrp="1"/>
          </p:cNvSpPr>
          <p:nvPr>
            <p:ph type="sldNum" sz="quarter" idx="14"/>
          </p:nvPr>
        </p:nvSpPr>
        <p:spPr>
          <a:xfrm>
            <a:off x="8610600" y="6518124"/>
            <a:ext cx="2743200" cy="365125"/>
          </a:xfrm>
        </p:spPr>
        <p:txBody>
          <a:bodyPr/>
          <a:lstStyle/>
          <a:p>
            <a:pPr rtl="0"/>
            <a:fld id="{19B51A1E-902D-48AF-9020-955120F399B6}" type="slidenum">
              <a:rPr lang="el-GR" smtClean="0"/>
              <a:pPr rtl="0"/>
              <a:t>32</a:t>
            </a:fld>
            <a:endParaRPr lang="el-GR" dirty="0"/>
          </a:p>
        </p:txBody>
      </p:sp>
      <p:sp>
        <p:nvSpPr>
          <p:cNvPr id="7" name="Ορθογώνιο 6"/>
          <p:cNvSpPr/>
          <p:nvPr/>
        </p:nvSpPr>
        <p:spPr>
          <a:xfrm>
            <a:off x="58451" y="1413259"/>
            <a:ext cx="11703506" cy="1938992"/>
          </a:xfrm>
          <a:prstGeom prst="rect">
            <a:avLst/>
          </a:prstGeom>
        </p:spPr>
        <p:txBody>
          <a:bodyPr wrap="square">
            <a:spAutoFit/>
          </a:bodyPr>
          <a:lstStyle/>
          <a:p>
            <a:pPr marL="285750" indent="-285750" algn="just">
              <a:buFont typeface="Arial" panose="020B0604020202020204" pitchFamily="34" charset="0"/>
              <a:buChar char="•"/>
            </a:pPr>
            <a:r>
              <a:rPr lang="en-US" sz="2000" dirty="0" smtClean="0"/>
              <a:t>We host three Agricultural Data Cubes in three different VMs, one of them hosted on cloud (</a:t>
            </a:r>
            <a:r>
              <a:rPr lang="en-US" sz="2000" dirty="0" err="1" smtClean="0"/>
              <a:t>CreoDIAS</a:t>
            </a:r>
            <a:r>
              <a:rPr lang="en-US" sz="2000" dirty="0" smtClean="0"/>
              <a:t>), with the latter to has </a:t>
            </a:r>
            <a:r>
              <a:rPr lang="en-US" sz="2000" b="1" dirty="0" smtClean="0"/>
              <a:t>direct access to the full archive of Sentinel </a:t>
            </a:r>
            <a:r>
              <a:rPr lang="en-US" sz="2000" dirty="0" smtClean="0"/>
              <a:t>images, without the need for downloading them.</a:t>
            </a:r>
          </a:p>
          <a:p>
            <a:pPr marL="285750" indent="-285750" algn="just">
              <a:buFont typeface="Arial" panose="020B0604020202020204" pitchFamily="34" charset="0"/>
              <a:buChar char="•"/>
            </a:pPr>
            <a:r>
              <a:rPr lang="en-US" sz="2000" b="1" dirty="0" smtClean="0"/>
              <a:t>Automated</a:t>
            </a:r>
            <a:r>
              <a:rPr lang="en-US" sz="2000" dirty="0" smtClean="0"/>
              <a:t> and </a:t>
            </a:r>
            <a:r>
              <a:rPr lang="en-US" sz="2000" b="1" dirty="0" smtClean="0"/>
              <a:t>scheduled</a:t>
            </a:r>
            <a:r>
              <a:rPr lang="en-US" sz="2000" dirty="0" smtClean="0"/>
              <a:t> pipelines </a:t>
            </a:r>
            <a:r>
              <a:rPr lang="en-US" sz="2000" b="1" dirty="0" smtClean="0"/>
              <a:t>search</a:t>
            </a:r>
            <a:r>
              <a:rPr lang="en-US" sz="2000" dirty="0" smtClean="0"/>
              <a:t> for new satellite images, </a:t>
            </a:r>
            <a:r>
              <a:rPr lang="en-US" sz="2000" b="1" dirty="0" smtClean="0"/>
              <a:t>pre-process </a:t>
            </a:r>
            <a:r>
              <a:rPr lang="en-US" sz="2000" dirty="0" smtClean="0"/>
              <a:t>them and </a:t>
            </a:r>
            <a:r>
              <a:rPr lang="en-US" sz="2000" b="1" dirty="0" smtClean="0"/>
              <a:t>generate</a:t>
            </a:r>
            <a:r>
              <a:rPr lang="en-US" sz="2000" dirty="0" smtClean="0"/>
              <a:t> resampled and re-projected Sentinel-1 and Sentinel-2 </a:t>
            </a:r>
            <a:r>
              <a:rPr lang="en-US" sz="2000" b="1" dirty="0" smtClean="0"/>
              <a:t>Cloud Optimized </a:t>
            </a:r>
            <a:r>
              <a:rPr lang="en-US" sz="2000" b="1" dirty="0" err="1" smtClean="0"/>
              <a:t>GeoTIFFs</a:t>
            </a:r>
            <a:endParaRPr lang="en-US" sz="2000" b="1" dirty="0" smtClean="0"/>
          </a:p>
          <a:p>
            <a:pPr marL="285750" indent="-285750" algn="just">
              <a:buFont typeface="Arial" panose="020B0604020202020204" pitchFamily="34" charset="0"/>
              <a:buChar char="•"/>
            </a:pPr>
            <a:r>
              <a:rPr lang="en-US" sz="2000" dirty="0" smtClean="0"/>
              <a:t>Metadata of these files are </a:t>
            </a:r>
            <a:r>
              <a:rPr lang="en-US" sz="2000" b="1" dirty="0" smtClean="0"/>
              <a:t>indexed</a:t>
            </a:r>
            <a:r>
              <a:rPr lang="en-US" sz="2000" dirty="0" smtClean="0"/>
              <a:t> to a PostgreSQL, while actual data are stored in </a:t>
            </a:r>
            <a:r>
              <a:rPr lang="en-US" sz="2000" dirty="0" err="1" smtClean="0"/>
              <a:t>CreoDIAS</a:t>
            </a:r>
            <a:r>
              <a:rPr lang="en-US" sz="2000" dirty="0" smtClean="0"/>
              <a:t> VM</a:t>
            </a:r>
            <a:endParaRPr lang="en-US" sz="2000" dirty="0"/>
          </a:p>
        </p:txBody>
      </p:sp>
      <p:grpSp>
        <p:nvGrpSpPr>
          <p:cNvPr id="8" name="Group 46">
            <a:extLst>
              <a:ext uri="{FF2B5EF4-FFF2-40B4-BE49-F238E27FC236}">
                <a16:creationId xmlns:a16="http://schemas.microsoft.com/office/drawing/2014/main" id="{1EDF4A0E-61B1-463D-AE94-34705B22E9E4}"/>
              </a:ext>
            </a:extLst>
          </p:cNvPr>
          <p:cNvGrpSpPr/>
          <p:nvPr/>
        </p:nvGrpSpPr>
        <p:grpSpPr>
          <a:xfrm>
            <a:off x="1680270" y="3590548"/>
            <a:ext cx="2898648" cy="770637"/>
            <a:chOff x="537519" y="1851813"/>
            <a:chExt cx="2898648" cy="770637"/>
          </a:xfrm>
        </p:grpSpPr>
        <p:sp>
          <p:nvSpPr>
            <p:cNvPr id="9" name="Freeform: Shape 47">
              <a:extLst>
                <a:ext uri="{FF2B5EF4-FFF2-40B4-BE49-F238E27FC236}">
                  <a16:creationId xmlns:a16="http://schemas.microsoft.com/office/drawing/2014/main" id="{26AD51CE-19B2-4636-B883-F0EE62E45FAE}"/>
                </a:ext>
              </a:extLst>
            </p:cNvPr>
            <p:cNvSpPr/>
            <p:nvPr/>
          </p:nvSpPr>
          <p:spPr>
            <a:xfrm>
              <a:off x="537519" y="1851813"/>
              <a:ext cx="2898648" cy="768096"/>
            </a:xfrm>
            <a:custGeom>
              <a:avLst/>
              <a:gdLst>
                <a:gd name="connsiteX0" fmla="*/ 73489 w 3441619"/>
                <a:gd name="connsiteY0" fmla="*/ 0 h 914400"/>
                <a:gd name="connsiteX1" fmla="*/ 73489 w 3441619"/>
                <a:gd name="connsiteY1" fmla="*/ 3895 h 914400"/>
                <a:gd name="connsiteX2" fmla="*/ 727637 w 3441619"/>
                <a:gd name="connsiteY2" fmla="*/ 3895 h 914400"/>
                <a:gd name="connsiteX3" fmla="*/ 727637 w 3441619"/>
                <a:gd name="connsiteY3" fmla="*/ 0 h 914400"/>
                <a:gd name="connsiteX4" fmla="*/ 1165787 w 3441619"/>
                <a:gd name="connsiteY4" fmla="*/ 0 h 914400"/>
                <a:gd name="connsiteX5" fmla="*/ 1165787 w 3441619"/>
                <a:gd name="connsiteY5" fmla="*/ 3895 h 914400"/>
                <a:gd name="connsiteX6" fmla="*/ 3003469 w 3441619"/>
                <a:gd name="connsiteY6" fmla="*/ 3895 h 914400"/>
                <a:gd name="connsiteX7" fmla="*/ 3003469 w 3441619"/>
                <a:gd name="connsiteY7" fmla="*/ 0 h 914400"/>
                <a:gd name="connsiteX8" fmla="*/ 3441619 w 3441619"/>
                <a:gd name="connsiteY8" fmla="*/ 0 h 914400"/>
                <a:gd name="connsiteX9" fmla="*/ 3441619 w 3441619"/>
                <a:gd name="connsiteY9" fmla="*/ 3895 h 914400"/>
                <a:gd name="connsiteX10" fmla="*/ 3441619 w 3441619"/>
                <a:gd name="connsiteY10" fmla="*/ 914400 h 914400"/>
                <a:gd name="connsiteX11" fmla="*/ 3003469 w 3441619"/>
                <a:gd name="connsiteY11" fmla="*/ 914400 h 914400"/>
                <a:gd name="connsiteX12" fmla="*/ 1165787 w 3441619"/>
                <a:gd name="connsiteY12" fmla="*/ 914400 h 914400"/>
                <a:gd name="connsiteX13" fmla="*/ 727637 w 3441619"/>
                <a:gd name="connsiteY13" fmla="*/ 914400 h 914400"/>
                <a:gd name="connsiteX14" fmla="*/ 73489 w 3441619"/>
                <a:gd name="connsiteY14" fmla="*/ 914400 h 914400"/>
                <a:gd name="connsiteX15" fmla="*/ 25647 w 3441619"/>
                <a:gd name="connsiteY15" fmla="*/ 786553 h 914400"/>
                <a:gd name="connsiteX16" fmla="*/ 403880 w 3441619"/>
                <a:gd name="connsiteY16" fmla="*/ 457200 h 914400"/>
                <a:gd name="connsiteX17" fmla="*/ 25647 w 3441619"/>
                <a:gd name="connsiteY17" fmla="*/ 127847 h 914400"/>
                <a:gd name="connsiteX18" fmla="*/ 73489 w 3441619"/>
                <a:gd name="connsiteY18" fmla="*/ 0 h 914400"/>
                <a:gd name="connsiteX0" fmla="*/ 73489 w 3441619"/>
                <a:gd name="connsiteY0" fmla="*/ 0 h 914400"/>
                <a:gd name="connsiteX1" fmla="*/ 73489 w 3441619"/>
                <a:gd name="connsiteY1" fmla="*/ 3895 h 914400"/>
                <a:gd name="connsiteX2" fmla="*/ 727637 w 3441619"/>
                <a:gd name="connsiteY2" fmla="*/ 3895 h 914400"/>
                <a:gd name="connsiteX3" fmla="*/ 727637 w 3441619"/>
                <a:gd name="connsiteY3" fmla="*/ 0 h 914400"/>
                <a:gd name="connsiteX4" fmla="*/ 1165787 w 3441619"/>
                <a:gd name="connsiteY4" fmla="*/ 0 h 914400"/>
                <a:gd name="connsiteX5" fmla="*/ 1165787 w 3441619"/>
                <a:gd name="connsiteY5" fmla="*/ 3895 h 914400"/>
                <a:gd name="connsiteX6" fmla="*/ 3003469 w 3441619"/>
                <a:gd name="connsiteY6" fmla="*/ 3895 h 914400"/>
                <a:gd name="connsiteX7" fmla="*/ 3441619 w 3441619"/>
                <a:gd name="connsiteY7" fmla="*/ 0 h 914400"/>
                <a:gd name="connsiteX8" fmla="*/ 3441619 w 3441619"/>
                <a:gd name="connsiteY8" fmla="*/ 3895 h 914400"/>
                <a:gd name="connsiteX9" fmla="*/ 3441619 w 3441619"/>
                <a:gd name="connsiteY9" fmla="*/ 914400 h 914400"/>
                <a:gd name="connsiteX10" fmla="*/ 3003469 w 3441619"/>
                <a:gd name="connsiteY10" fmla="*/ 914400 h 914400"/>
                <a:gd name="connsiteX11" fmla="*/ 1165787 w 3441619"/>
                <a:gd name="connsiteY11" fmla="*/ 914400 h 914400"/>
                <a:gd name="connsiteX12" fmla="*/ 727637 w 3441619"/>
                <a:gd name="connsiteY12" fmla="*/ 914400 h 914400"/>
                <a:gd name="connsiteX13" fmla="*/ 73489 w 3441619"/>
                <a:gd name="connsiteY13" fmla="*/ 914400 h 914400"/>
                <a:gd name="connsiteX14" fmla="*/ 25647 w 3441619"/>
                <a:gd name="connsiteY14" fmla="*/ 786553 h 914400"/>
                <a:gd name="connsiteX15" fmla="*/ 403880 w 3441619"/>
                <a:gd name="connsiteY15" fmla="*/ 457200 h 914400"/>
                <a:gd name="connsiteX16" fmla="*/ 25647 w 3441619"/>
                <a:gd name="connsiteY16" fmla="*/ 127847 h 914400"/>
                <a:gd name="connsiteX17" fmla="*/ 73489 w 3441619"/>
                <a:gd name="connsiteY17" fmla="*/ 0 h 914400"/>
                <a:gd name="connsiteX0" fmla="*/ 73489 w 3441619"/>
                <a:gd name="connsiteY0" fmla="*/ 0 h 914400"/>
                <a:gd name="connsiteX1" fmla="*/ 73489 w 3441619"/>
                <a:gd name="connsiteY1" fmla="*/ 3895 h 914400"/>
                <a:gd name="connsiteX2" fmla="*/ 727637 w 3441619"/>
                <a:gd name="connsiteY2" fmla="*/ 3895 h 914400"/>
                <a:gd name="connsiteX3" fmla="*/ 727637 w 3441619"/>
                <a:gd name="connsiteY3" fmla="*/ 0 h 914400"/>
                <a:gd name="connsiteX4" fmla="*/ 1165787 w 3441619"/>
                <a:gd name="connsiteY4" fmla="*/ 0 h 914400"/>
                <a:gd name="connsiteX5" fmla="*/ 1165787 w 3441619"/>
                <a:gd name="connsiteY5" fmla="*/ 3895 h 914400"/>
                <a:gd name="connsiteX6" fmla="*/ 3441619 w 3441619"/>
                <a:gd name="connsiteY6" fmla="*/ 0 h 914400"/>
                <a:gd name="connsiteX7" fmla="*/ 3441619 w 3441619"/>
                <a:gd name="connsiteY7" fmla="*/ 3895 h 914400"/>
                <a:gd name="connsiteX8" fmla="*/ 3441619 w 3441619"/>
                <a:gd name="connsiteY8" fmla="*/ 914400 h 914400"/>
                <a:gd name="connsiteX9" fmla="*/ 3003469 w 3441619"/>
                <a:gd name="connsiteY9" fmla="*/ 914400 h 914400"/>
                <a:gd name="connsiteX10" fmla="*/ 1165787 w 3441619"/>
                <a:gd name="connsiteY10" fmla="*/ 914400 h 914400"/>
                <a:gd name="connsiteX11" fmla="*/ 727637 w 3441619"/>
                <a:gd name="connsiteY11" fmla="*/ 914400 h 914400"/>
                <a:gd name="connsiteX12" fmla="*/ 73489 w 3441619"/>
                <a:gd name="connsiteY12" fmla="*/ 914400 h 914400"/>
                <a:gd name="connsiteX13" fmla="*/ 25647 w 3441619"/>
                <a:gd name="connsiteY13" fmla="*/ 786553 h 914400"/>
                <a:gd name="connsiteX14" fmla="*/ 403880 w 3441619"/>
                <a:gd name="connsiteY14" fmla="*/ 457200 h 914400"/>
                <a:gd name="connsiteX15" fmla="*/ 25647 w 3441619"/>
                <a:gd name="connsiteY15" fmla="*/ 127847 h 914400"/>
                <a:gd name="connsiteX16" fmla="*/ 73489 w 3441619"/>
                <a:gd name="connsiteY16" fmla="*/ 0 h 914400"/>
                <a:gd name="connsiteX0" fmla="*/ 73489 w 3441619"/>
                <a:gd name="connsiteY0" fmla="*/ 0 h 914400"/>
                <a:gd name="connsiteX1" fmla="*/ 73489 w 3441619"/>
                <a:gd name="connsiteY1" fmla="*/ 3895 h 914400"/>
                <a:gd name="connsiteX2" fmla="*/ 727637 w 3441619"/>
                <a:gd name="connsiteY2" fmla="*/ 3895 h 914400"/>
                <a:gd name="connsiteX3" fmla="*/ 727637 w 3441619"/>
                <a:gd name="connsiteY3" fmla="*/ 0 h 914400"/>
                <a:gd name="connsiteX4" fmla="*/ 1165787 w 3441619"/>
                <a:gd name="connsiteY4" fmla="*/ 0 h 914400"/>
                <a:gd name="connsiteX5" fmla="*/ 3441619 w 3441619"/>
                <a:gd name="connsiteY5" fmla="*/ 0 h 914400"/>
                <a:gd name="connsiteX6" fmla="*/ 3441619 w 3441619"/>
                <a:gd name="connsiteY6" fmla="*/ 3895 h 914400"/>
                <a:gd name="connsiteX7" fmla="*/ 3441619 w 3441619"/>
                <a:gd name="connsiteY7" fmla="*/ 914400 h 914400"/>
                <a:gd name="connsiteX8" fmla="*/ 3003469 w 3441619"/>
                <a:gd name="connsiteY8" fmla="*/ 914400 h 914400"/>
                <a:gd name="connsiteX9" fmla="*/ 1165787 w 3441619"/>
                <a:gd name="connsiteY9" fmla="*/ 914400 h 914400"/>
                <a:gd name="connsiteX10" fmla="*/ 727637 w 3441619"/>
                <a:gd name="connsiteY10" fmla="*/ 914400 h 914400"/>
                <a:gd name="connsiteX11" fmla="*/ 73489 w 3441619"/>
                <a:gd name="connsiteY11" fmla="*/ 914400 h 914400"/>
                <a:gd name="connsiteX12" fmla="*/ 25647 w 3441619"/>
                <a:gd name="connsiteY12" fmla="*/ 786553 h 914400"/>
                <a:gd name="connsiteX13" fmla="*/ 403880 w 3441619"/>
                <a:gd name="connsiteY13" fmla="*/ 457200 h 914400"/>
                <a:gd name="connsiteX14" fmla="*/ 25647 w 3441619"/>
                <a:gd name="connsiteY14" fmla="*/ 127847 h 914400"/>
                <a:gd name="connsiteX15" fmla="*/ 73489 w 3441619"/>
                <a:gd name="connsiteY15" fmla="*/ 0 h 914400"/>
                <a:gd name="connsiteX0" fmla="*/ 73489 w 3441619"/>
                <a:gd name="connsiteY0" fmla="*/ 0 h 914400"/>
                <a:gd name="connsiteX1" fmla="*/ 73489 w 3441619"/>
                <a:gd name="connsiteY1" fmla="*/ 3895 h 914400"/>
                <a:gd name="connsiteX2" fmla="*/ 727637 w 3441619"/>
                <a:gd name="connsiteY2" fmla="*/ 3895 h 914400"/>
                <a:gd name="connsiteX3" fmla="*/ 727637 w 3441619"/>
                <a:gd name="connsiteY3" fmla="*/ 0 h 914400"/>
                <a:gd name="connsiteX4" fmla="*/ 3441619 w 3441619"/>
                <a:gd name="connsiteY4" fmla="*/ 0 h 914400"/>
                <a:gd name="connsiteX5" fmla="*/ 3441619 w 3441619"/>
                <a:gd name="connsiteY5" fmla="*/ 3895 h 914400"/>
                <a:gd name="connsiteX6" fmla="*/ 3441619 w 3441619"/>
                <a:gd name="connsiteY6" fmla="*/ 914400 h 914400"/>
                <a:gd name="connsiteX7" fmla="*/ 3003469 w 3441619"/>
                <a:gd name="connsiteY7" fmla="*/ 914400 h 914400"/>
                <a:gd name="connsiteX8" fmla="*/ 1165787 w 3441619"/>
                <a:gd name="connsiteY8" fmla="*/ 914400 h 914400"/>
                <a:gd name="connsiteX9" fmla="*/ 727637 w 3441619"/>
                <a:gd name="connsiteY9" fmla="*/ 914400 h 914400"/>
                <a:gd name="connsiteX10" fmla="*/ 73489 w 3441619"/>
                <a:gd name="connsiteY10" fmla="*/ 914400 h 914400"/>
                <a:gd name="connsiteX11" fmla="*/ 25647 w 3441619"/>
                <a:gd name="connsiteY11" fmla="*/ 786553 h 914400"/>
                <a:gd name="connsiteX12" fmla="*/ 403880 w 3441619"/>
                <a:gd name="connsiteY12" fmla="*/ 457200 h 914400"/>
                <a:gd name="connsiteX13" fmla="*/ 25647 w 3441619"/>
                <a:gd name="connsiteY13" fmla="*/ 127847 h 914400"/>
                <a:gd name="connsiteX14" fmla="*/ 73489 w 3441619"/>
                <a:gd name="connsiteY14" fmla="*/ 0 h 914400"/>
                <a:gd name="connsiteX0" fmla="*/ 73489 w 3441619"/>
                <a:gd name="connsiteY0" fmla="*/ 0 h 914400"/>
                <a:gd name="connsiteX1" fmla="*/ 73489 w 3441619"/>
                <a:gd name="connsiteY1" fmla="*/ 3895 h 914400"/>
                <a:gd name="connsiteX2" fmla="*/ 727637 w 3441619"/>
                <a:gd name="connsiteY2" fmla="*/ 3895 h 914400"/>
                <a:gd name="connsiteX3" fmla="*/ 3441619 w 3441619"/>
                <a:gd name="connsiteY3" fmla="*/ 0 h 914400"/>
                <a:gd name="connsiteX4" fmla="*/ 3441619 w 3441619"/>
                <a:gd name="connsiteY4" fmla="*/ 3895 h 914400"/>
                <a:gd name="connsiteX5" fmla="*/ 3441619 w 3441619"/>
                <a:gd name="connsiteY5" fmla="*/ 914400 h 914400"/>
                <a:gd name="connsiteX6" fmla="*/ 3003469 w 3441619"/>
                <a:gd name="connsiteY6" fmla="*/ 914400 h 914400"/>
                <a:gd name="connsiteX7" fmla="*/ 1165787 w 3441619"/>
                <a:gd name="connsiteY7" fmla="*/ 914400 h 914400"/>
                <a:gd name="connsiteX8" fmla="*/ 727637 w 3441619"/>
                <a:gd name="connsiteY8" fmla="*/ 914400 h 914400"/>
                <a:gd name="connsiteX9" fmla="*/ 73489 w 3441619"/>
                <a:gd name="connsiteY9" fmla="*/ 914400 h 914400"/>
                <a:gd name="connsiteX10" fmla="*/ 25647 w 3441619"/>
                <a:gd name="connsiteY10" fmla="*/ 786553 h 914400"/>
                <a:gd name="connsiteX11" fmla="*/ 403880 w 3441619"/>
                <a:gd name="connsiteY11" fmla="*/ 457200 h 914400"/>
                <a:gd name="connsiteX12" fmla="*/ 25647 w 3441619"/>
                <a:gd name="connsiteY12" fmla="*/ 127847 h 914400"/>
                <a:gd name="connsiteX13" fmla="*/ 73489 w 3441619"/>
                <a:gd name="connsiteY13" fmla="*/ 0 h 914400"/>
                <a:gd name="connsiteX0" fmla="*/ 73489 w 3441619"/>
                <a:gd name="connsiteY0" fmla="*/ 0 h 914400"/>
                <a:gd name="connsiteX1" fmla="*/ 73489 w 3441619"/>
                <a:gd name="connsiteY1" fmla="*/ 3895 h 914400"/>
                <a:gd name="connsiteX2" fmla="*/ 3441619 w 3441619"/>
                <a:gd name="connsiteY2" fmla="*/ 0 h 914400"/>
                <a:gd name="connsiteX3" fmla="*/ 3441619 w 3441619"/>
                <a:gd name="connsiteY3" fmla="*/ 3895 h 914400"/>
                <a:gd name="connsiteX4" fmla="*/ 3441619 w 3441619"/>
                <a:gd name="connsiteY4" fmla="*/ 914400 h 914400"/>
                <a:gd name="connsiteX5" fmla="*/ 3003469 w 3441619"/>
                <a:gd name="connsiteY5" fmla="*/ 914400 h 914400"/>
                <a:gd name="connsiteX6" fmla="*/ 1165787 w 3441619"/>
                <a:gd name="connsiteY6" fmla="*/ 914400 h 914400"/>
                <a:gd name="connsiteX7" fmla="*/ 727637 w 3441619"/>
                <a:gd name="connsiteY7" fmla="*/ 914400 h 914400"/>
                <a:gd name="connsiteX8" fmla="*/ 73489 w 3441619"/>
                <a:gd name="connsiteY8" fmla="*/ 914400 h 914400"/>
                <a:gd name="connsiteX9" fmla="*/ 25647 w 3441619"/>
                <a:gd name="connsiteY9" fmla="*/ 786553 h 914400"/>
                <a:gd name="connsiteX10" fmla="*/ 403880 w 3441619"/>
                <a:gd name="connsiteY10" fmla="*/ 457200 h 914400"/>
                <a:gd name="connsiteX11" fmla="*/ 25647 w 3441619"/>
                <a:gd name="connsiteY11" fmla="*/ 127847 h 914400"/>
                <a:gd name="connsiteX12" fmla="*/ 73489 w 3441619"/>
                <a:gd name="connsiteY12" fmla="*/ 0 h 914400"/>
                <a:gd name="connsiteX0" fmla="*/ 73489 w 3441619"/>
                <a:gd name="connsiteY0" fmla="*/ 0 h 914400"/>
                <a:gd name="connsiteX1" fmla="*/ 3441619 w 3441619"/>
                <a:gd name="connsiteY1" fmla="*/ 0 h 914400"/>
                <a:gd name="connsiteX2" fmla="*/ 3441619 w 3441619"/>
                <a:gd name="connsiteY2" fmla="*/ 3895 h 914400"/>
                <a:gd name="connsiteX3" fmla="*/ 3441619 w 3441619"/>
                <a:gd name="connsiteY3" fmla="*/ 914400 h 914400"/>
                <a:gd name="connsiteX4" fmla="*/ 3003469 w 3441619"/>
                <a:gd name="connsiteY4" fmla="*/ 914400 h 914400"/>
                <a:gd name="connsiteX5" fmla="*/ 1165787 w 3441619"/>
                <a:gd name="connsiteY5" fmla="*/ 914400 h 914400"/>
                <a:gd name="connsiteX6" fmla="*/ 727637 w 3441619"/>
                <a:gd name="connsiteY6" fmla="*/ 914400 h 914400"/>
                <a:gd name="connsiteX7" fmla="*/ 73489 w 3441619"/>
                <a:gd name="connsiteY7" fmla="*/ 914400 h 914400"/>
                <a:gd name="connsiteX8" fmla="*/ 25647 w 3441619"/>
                <a:gd name="connsiteY8" fmla="*/ 786553 h 914400"/>
                <a:gd name="connsiteX9" fmla="*/ 403880 w 3441619"/>
                <a:gd name="connsiteY9" fmla="*/ 457200 h 914400"/>
                <a:gd name="connsiteX10" fmla="*/ 25647 w 3441619"/>
                <a:gd name="connsiteY10" fmla="*/ 127847 h 914400"/>
                <a:gd name="connsiteX11" fmla="*/ 73489 w 3441619"/>
                <a:gd name="connsiteY11"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1619" h="914400">
                  <a:moveTo>
                    <a:pt x="73489" y="0"/>
                  </a:moveTo>
                  <a:lnTo>
                    <a:pt x="3441619" y="0"/>
                  </a:lnTo>
                  <a:lnTo>
                    <a:pt x="3441619" y="3895"/>
                  </a:lnTo>
                  <a:lnTo>
                    <a:pt x="3441619" y="914400"/>
                  </a:lnTo>
                  <a:lnTo>
                    <a:pt x="3003469" y="914400"/>
                  </a:lnTo>
                  <a:lnTo>
                    <a:pt x="1165787" y="914400"/>
                  </a:lnTo>
                  <a:lnTo>
                    <a:pt x="727637" y="914400"/>
                  </a:lnTo>
                  <a:lnTo>
                    <a:pt x="73489" y="914400"/>
                  </a:lnTo>
                  <a:cubicBezTo>
                    <a:pt x="5741" y="914400"/>
                    <a:pt x="-26047" y="829141"/>
                    <a:pt x="25647" y="786553"/>
                  </a:cubicBezTo>
                  <a:lnTo>
                    <a:pt x="403880" y="457200"/>
                  </a:lnTo>
                  <a:lnTo>
                    <a:pt x="25647" y="127847"/>
                  </a:lnTo>
                  <a:cubicBezTo>
                    <a:pt x="-26047" y="81365"/>
                    <a:pt x="5741" y="0"/>
                    <a:pt x="73489" y="0"/>
                  </a:cubicBezTo>
                  <a:close/>
                </a:path>
              </a:pathLst>
            </a:custGeom>
            <a:solidFill>
              <a:schemeClr val="accent4"/>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Rectangle 48">
              <a:extLst>
                <a:ext uri="{FF2B5EF4-FFF2-40B4-BE49-F238E27FC236}">
                  <a16:creationId xmlns:a16="http://schemas.microsoft.com/office/drawing/2014/main" id="{70223B40-BACF-4CDC-BC8F-99F2C4EA80FB}"/>
                </a:ext>
              </a:extLst>
            </p:cNvPr>
            <p:cNvSpPr/>
            <p:nvPr/>
          </p:nvSpPr>
          <p:spPr>
            <a:xfrm>
              <a:off x="1244381" y="1851813"/>
              <a:ext cx="369264" cy="770637"/>
            </a:xfrm>
            <a:prstGeom prst="rect">
              <a:avLst/>
            </a:prstGeom>
            <a:gradFill flip="none" rotWithShape="1">
              <a:gsLst>
                <a:gs pos="885">
                  <a:schemeClr val="accent4"/>
                </a:gs>
                <a:gs pos="23000">
                  <a:schemeClr val="accent4">
                    <a:alpha val="16000"/>
                  </a:schemeClr>
                </a:gs>
                <a:gs pos="100000">
                  <a:schemeClr val="tx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1" name="Rectangle 49">
              <a:extLst>
                <a:ext uri="{FF2B5EF4-FFF2-40B4-BE49-F238E27FC236}">
                  <a16:creationId xmlns:a16="http://schemas.microsoft.com/office/drawing/2014/main" id="{063ECEA8-2ED7-4627-9318-284E337C3718}"/>
                </a:ext>
              </a:extLst>
            </p:cNvPr>
            <p:cNvSpPr/>
            <p:nvPr/>
          </p:nvSpPr>
          <p:spPr>
            <a:xfrm>
              <a:off x="3030810" y="1851813"/>
              <a:ext cx="369264" cy="770637"/>
            </a:xfrm>
            <a:prstGeom prst="rect">
              <a:avLst/>
            </a:prstGeom>
            <a:gradFill flip="none" rotWithShape="1">
              <a:gsLst>
                <a:gs pos="885">
                  <a:schemeClr val="accent4"/>
                </a:gs>
                <a:gs pos="23000">
                  <a:schemeClr val="accent4">
                    <a:alpha val="16000"/>
                  </a:schemeClr>
                </a:gs>
                <a:gs pos="100000">
                  <a:schemeClr val="tx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12" name="TextBox 2">
            <a:extLst>
              <a:ext uri="{FF2B5EF4-FFF2-40B4-BE49-F238E27FC236}">
                <a16:creationId xmlns:a16="http://schemas.microsoft.com/office/drawing/2014/main" id="{14C5D506-6228-4438-8531-8B67EE9E0BFF}"/>
              </a:ext>
            </a:extLst>
          </p:cNvPr>
          <p:cNvSpPr txBox="1"/>
          <p:nvPr/>
        </p:nvSpPr>
        <p:spPr>
          <a:xfrm>
            <a:off x="3456908" y="3653648"/>
            <a:ext cx="441147" cy="6463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t>1</a:t>
            </a:r>
          </a:p>
        </p:txBody>
      </p:sp>
      <p:grpSp>
        <p:nvGrpSpPr>
          <p:cNvPr id="13" name="Group 36">
            <a:extLst>
              <a:ext uri="{FF2B5EF4-FFF2-40B4-BE49-F238E27FC236}">
                <a16:creationId xmlns:a16="http://schemas.microsoft.com/office/drawing/2014/main" id="{7E3BC3F1-837A-4083-A709-FF31AEF62E49}"/>
              </a:ext>
            </a:extLst>
          </p:cNvPr>
          <p:cNvGrpSpPr/>
          <p:nvPr/>
        </p:nvGrpSpPr>
        <p:grpSpPr>
          <a:xfrm>
            <a:off x="6706268" y="3590548"/>
            <a:ext cx="2949373" cy="770637"/>
            <a:chOff x="5563517" y="1851813"/>
            <a:chExt cx="2949373" cy="770637"/>
          </a:xfrm>
        </p:grpSpPr>
        <p:sp>
          <p:nvSpPr>
            <p:cNvPr id="14" name="Shape">
              <a:extLst>
                <a:ext uri="{FF2B5EF4-FFF2-40B4-BE49-F238E27FC236}">
                  <a16:creationId xmlns:a16="http://schemas.microsoft.com/office/drawing/2014/main" id="{FA073C35-3F78-4C55-84A7-23248779256B}"/>
                </a:ext>
              </a:extLst>
            </p:cNvPr>
            <p:cNvSpPr/>
            <p:nvPr/>
          </p:nvSpPr>
          <p:spPr>
            <a:xfrm>
              <a:off x="5563517" y="1851813"/>
              <a:ext cx="2949373" cy="770637"/>
            </a:xfrm>
            <a:custGeom>
              <a:avLst/>
              <a:gdLst/>
              <a:ahLst/>
              <a:cxnLst>
                <a:cxn ang="0">
                  <a:pos x="wd2" y="hd2"/>
                </a:cxn>
                <a:cxn ang="5400000">
                  <a:pos x="wd2" y="hd2"/>
                </a:cxn>
                <a:cxn ang="10800000">
                  <a:pos x="wd2" y="hd2"/>
                </a:cxn>
                <a:cxn ang="16200000">
                  <a:pos x="wd2" y="hd2"/>
                </a:cxn>
              </a:cxnLst>
              <a:rect l="0" t="0" r="r" b="b"/>
              <a:pathLst>
                <a:path w="21600" h="21600" extrusionOk="0">
                  <a:moveTo>
                    <a:pt x="18504" y="460"/>
                  </a:moveTo>
                  <a:cubicBezTo>
                    <a:pt x="18430" y="184"/>
                    <a:pt x="18307" y="0"/>
                    <a:pt x="18209" y="0"/>
                  </a:cubicBezTo>
                  <a:lnTo>
                    <a:pt x="0" y="0"/>
                  </a:lnTo>
                  <a:lnTo>
                    <a:pt x="0" y="21600"/>
                  </a:lnTo>
                  <a:lnTo>
                    <a:pt x="18209" y="21600"/>
                  </a:lnTo>
                  <a:cubicBezTo>
                    <a:pt x="18332" y="21600"/>
                    <a:pt x="18430" y="21416"/>
                    <a:pt x="18504" y="21140"/>
                  </a:cubicBezTo>
                  <a:lnTo>
                    <a:pt x="21600" y="10754"/>
                  </a:lnTo>
                  <a:lnTo>
                    <a:pt x="18504" y="460"/>
                  </a:ln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5" name="Rectangle 38">
              <a:extLst>
                <a:ext uri="{FF2B5EF4-FFF2-40B4-BE49-F238E27FC236}">
                  <a16:creationId xmlns:a16="http://schemas.microsoft.com/office/drawing/2014/main" id="{6FABA35A-E2A5-4CD4-829E-5E88CA599533}"/>
                </a:ext>
              </a:extLst>
            </p:cNvPr>
            <p:cNvSpPr/>
            <p:nvPr/>
          </p:nvSpPr>
          <p:spPr>
            <a:xfrm>
              <a:off x="7196982" y="1851813"/>
              <a:ext cx="305513" cy="770637"/>
            </a:xfrm>
            <a:prstGeom prst="rect">
              <a:avLst/>
            </a:prstGeom>
            <a:gradFill flip="none" rotWithShape="1">
              <a:gsLst>
                <a:gs pos="885">
                  <a:schemeClr val="accent5">
                    <a:alpha val="20000"/>
                  </a:schemeClr>
                </a:gs>
                <a:gs pos="36000">
                  <a:schemeClr val="accent5"/>
                </a:gs>
                <a:gs pos="100000">
                  <a:schemeClr val="tx1">
                    <a:alpha val="2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16" name="Group 39">
            <a:extLst>
              <a:ext uri="{FF2B5EF4-FFF2-40B4-BE49-F238E27FC236}">
                <a16:creationId xmlns:a16="http://schemas.microsoft.com/office/drawing/2014/main" id="{9E67DD26-794B-4CC0-A4BB-3183C98F48B9}"/>
              </a:ext>
            </a:extLst>
          </p:cNvPr>
          <p:cNvGrpSpPr/>
          <p:nvPr/>
        </p:nvGrpSpPr>
        <p:grpSpPr>
          <a:xfrm>
            <a:off x="4672281" y="3590548"/>
            <a:ext cx="2033361" cy="770637"/>
            <a:chOff x="3529530" y="1851813"/>
            <a:chExt cx="2033361" cy="770637"/>
          </a:xfrm>
        </p:grpSpPr>
        <p:sp>
          <p:nvSpPr>
            <p:cNvPr id="17" name="Rectangle">
              <a:extLst>
                <a:ext uri="{FF2B5EF4-FFF2-40B4-BE49-F238E27FC236}">
                  <a16:creationId xmlns:a16="http://schemas.microsoft.com/office/drawing/2014/main" id="{2BB8D909-B3FA-4C42-93C9-F6A5781C7F2D}"/>
                </a:ext>
              </a:extLst>
            </p:cNvPr>
            <p:cNvSpPr/>
            <p:nvPr/>
          </p:nvSpPr>
          <p:spPr>
            <a:xfrm>
              <a:off x="3529530" y="1851813"/>
              <a:ext cx="2033361" cy="770637"/>
            </a:xfrm>
            <a:prstGeom prst="rect">
              <a:avLst/>
            </a:prstGeom>
            <a:solidFill>
              <a:schemeClr val="accent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Rectangle 41">
              <a:extLst>
                <a:ext uri="{FF2B5EF4-FFF2-40B4-BE49-F238E27FC236}">
                  <a16:creationId xmlns:a16="http://schemas.microsoft.com/office/drawing/2014/main" id="{4EA5D775-F28D-4400-94C0-0D77E88B83D7}"/>
                </a:ext>
              </a:extLst>
            </p:cNvPr>
            <p:cNvSpPr/>
            <p:nvPr/>
          </p:nvSpPr>
          <p:spPr>
            <a:xfrm>
              <a:off x="5017862" y="1851813"/>
              <a:ext cx="369264" cy="770637"/>
            </a:xfrm>
            <a:prstGeom prst="rect">
              <a:avLst/>
            </a:prstGeom>
            <a:gradFill flip="none" rotWithShape="1">
              <a:gsLst>
                <a:gs pos="885">
                  <a:schemeClr val="accent2"/>
                </a:gs>
                <a:gs pos="23000">
                  <a:schemeClr val="accent2">
                    <a:alpha val="20000"/>
                  </a:schemeClr>
                </a:gs>
                <a:gs pos="100000">
                  <a:schemeClr val="tx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19" name="TextBox 55">
            <a:extLst>
              <a:ext uri="{FF2B5EF4-FFF2-40B4-BE49-F238E27FC236}">
                <a16:creationId xmlns:a16="http://schemas.microsoft.com/office/drawing/2014/main" id="{73017C78-2454-B340-96A4-07AF8027BBD4}"/>
              </a:ext>
            </a:extLst>
          </p:cNvPr>
          <p:cNvSpPr txBox="1"/>
          <p:nvPr/>
        </p:nvSpPr>
        <p:spPr>
          <a:xfrm>
            <a:off x="7518619" y="3653648"/>
            <a:ext cx="441146" cy="6463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rPr>
              <a:t>3</a:t>
            </a:r>
            <a:endParaRPr lang="en-US" sz="3600" b="1" dirty="0">
              <a:solidFill>
                <a:schemeClr val="bg1"/>
              </a:solidFill>
            </a:endParaRPr>
          </a:p>
        </p:txBody>
      </p:sp>
      <p:sp>
        <p:nvSpPr>
          <p:cNvPr id="20" name="TextBox 54">
            <a:extLst>
              <a:ext uri="{FF2B5EF4-FFF2-40B4-BE49-F238E27FC236}">
                <a16:creationId xmlns:a16="http://schemas.microsoft.com/office/drawing/2014/main" id="{6EBF6102-B3C3-2545-AF15-A17852F84B7D}"/>
              </a:ext>
            </a:extLst>
          </p:cNvPr>
          <p:cNvSpPr txBox="1"/>
          <p:nvPr/>
        </p:nvSpPr>
        <p:spPr>
          <a:xfrm>
            <a:off x="5494178" y="3653648"/>
            <a:ext cx="441146" cy="6463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t>2</a:t>
            </a:r>
            <a:endParaRPr lang="en-US" sz="3600" b="1" dirty="0"/>
          </a:p>
        </p:txBody>
      </p:sp>
      <p:sp>
        <p:nvSpPr>
          <p:cNvPr id="21" name="Shape">
            <a:extLst>
              <a:ext uri="{FF2B5EF4-FFF2-40B4-BE49-F238E27FC236}">
                <a16:creationId xmlns:a16="http://schemas.microsoft.com/office/drawing/2014/main" id="{40FB8BCD-30E8-1840-9F5B-7FC82B4225FE}"/>
              </a:ext>
            </a:extLst>
          </p:cNvPr>
          <p:cNvSpPr/>
          <p:nvPr/>
        </p:nvSpPr>
        <p:spPr>
          <a:xfrm>
            <a:off x="2667174" y="3377588"/>
            <a:ext cx="2033361" cy="3351583"/>
          </a:xfrm>
          <a:custGeom>
            <a:avLst/>
            <a:gdLst/>
            <a:ahLst/>
            <a:cxnLst>
              <a:cxn ang="0">
                <a:pos x="wd2" y="hd2"/>
              </a:cxn>
              <a:cxn ang="5400000">
                <a:pos x="wd2" y="hd2"/>
              </a:cxn>
              <a:cxn ang="10800000">
                <a:pos x="wd2" y="hd2"/>
              </a:cxn>
              <a:cxn ang="16200000">
                <a:pos x="wd2" y="hd2"/>
              </a:cxn>
            </a:cxnLst>
            <a:rect l="0" t="0" r="r" b="b"/>
            <a:pathLst>
              <a:path w="21600" h="21600" extrusionOk="0">
                <a:moveTo>
                  <a:pt x="0" y="834"/>
                </a:moveTo>
                <a:lnTo>
                  <a:pt x="0" y="19732"/>
                </a:lnTo>
                <a:cubicBezTo>
                  <a:pt x="0" y="20766"/>
                  <a:pt x="1782" y="21600"/>
                  <a:pt x="3992" y="21600"/>
                </a:cubicBezTo>
                <a:lnTo>
                  <a:pt x="17608" y="21600"/>
                </a:lnTo>
                <a:cubicBezTo>
                  <a:pt x="19818" y="21600"/>
                  <a:pt x="21600" y="20766"/>
                  <a:pt x="21600" y="19732"/>
                </a:cubicBezTo>
                <a:lnTo>
                  <a:pt x="21600" y="0"/>
                </a:lnTo>
                <a:lnTo>
                  <a:pt x="1782" y="0"/>
                </a:lnTo>
                <a:cubicBezTo>
                  <a:pt x="784" y="0"/>
                  <a:pt x="0" y="384"/>
                  <a:pt x="0" y="834"/>
                </a:cubicBezTo>
                <a:close/>
                <a:moveTo>
                  <a:pt x="19105" y="5788"/>
                </a:moveTo>
                <a:lnTo>
                  <a:pt x="2459" y="5788"/>
                </a:lnTo>
                <a:lnTo>
                  <a:pt x="2459" y="1201"/>
                </a:lnTo>
                <a:lnTo>
                  <a:pt x="19105" y="1201"/>
                </a:lnTo>
                <a:lnTo>
                  <a:pt x="19105" y="5788"/>
                </a:lnTo>
                <a:close/>
              </a:path>
            </a:pathLst>
          </a:custGeom>
          <a:solidFill>
            <a:schemeClr val="accent1">
              <a:lumMod val="20000"/>
              <a:lumOff val="8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2" name="Shape">
            <a:extLst>
              <a:ext uri="{FF2B5EF4-FFF2-40B4-BE49-F238E27FC236}">
                <a16:creationId xmlns:a16="http://schemas.microsoft.com/office/drawing/2014/main" id="{1842763D-153C-0243-BA18-7C244C143745}"/>
              </a:ext>
            </a:extLst>
          </p:cNvPr>
          <p:cNvSpPr/>
          <p:nvPr/>
        </p:nvSpPr>
        <p:spPr>
          <a:xfrm>
            <a:off x="4696001" y="3377588"/>
            <a:ext cx="2033361" cy="33515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32"/>
                </a:lnTo>
                <a:cubicBezTo>
                  <a:pt x="0" y="20766"/>
                  <a:pt x="1782" y="21600"/>
                  <a:pt x="3992" y="21600"/>
                </a:cubicBezTo>
                <a:lnTo>
                  <a:pt x="17608" y="21600"/>
                </a:lnTo>
                <a:cubicBezTo>
                  <a:pt x="19818" y="21600"/>
                  <a:pt x="21600" y="20766"/>
                  <a:pt x="21600" y="19732"/>
                </a:cubicBezTo>
                <a:lnTo>
                  <a:pt x="21600" y="0"/>
                </a:lnTo>
                <a:lnTo>
                  <a:pt x="0" y="0"/>
                </a:lnTo>
                <a:close/>
                <a:moveTo>
                  <a:pt x="19105" y="5788"/>
                </a:moveTo>
                <a:lnTo>
                  <a:pt x="2459" y="5788"/>
                </a:lnTo>
                <a:lnTo>
                  <a:pt x="2459" y="1201"/>
                </a:lnTo>
                <a:lnTo>
                  <a:pt x="19105" y="1201"/>
                </a:lnTo>
                <a:lnTo>
                  <a:pt x="19105" y="5788"/>
                </a:lnTo>
                <a:close/>
              </a:path>
            </a:pathLst>
          </a:custGeom>
          <a:solidFill>
            <a:schemeClr val="bg1">
              <a:lumMod val="8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3" name="Shape">
            <a:extLst>
              <a:ext uri="{FF2B5EF4-FFF2-40B4-BE49-F238E27FC236}">
                <a16:creationId xmlns:a16="http://schemas.microsoft.com/office/drawing/2014/main" id="{F1279F8B-66EE-4EBD-9522-2702C84147F5}"/>
              </a:ext>
            </a:extLst>
          </p:cNvPr>
          <p:cNvSpPr>
            <a:spLocks/>
          </p:cNvSpPr>
          <p:nvPr/>
        </p:nvSpPr>
        <p:spPr>
          <a:xfrm>
            <a:off x="6695132" y="3377588"/>
            <a:ext cx="2034481" cy="33515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32"/>
                </a:lnTo>
                <a:cubicBezTo>
                  <a:pt x="0" y="20766"/>
                  <a:pt x="1782" y="21600"/>
                  <a:pt x="3992" y="21600"/>
                </a:cubicBezTo>
                <a:lnTo>
                  <a:pt x="17608" y="21600"/>
                </a:lnTo>
                <a:cubicBezTo>
                  <a:pt x="19818" y="21600"/>
                  <a:pt x="21600" y="20766"/>
                  <a:pt x="21600" y="19732"/>
                </a:cubicBezTo>
                <a:lnTo>
                  <a:pt x="21600" y="834"/>
                </a:lnTo>
                <a:cubicBezTo>
                  <a:pt x="21600" y="367"/>
                  <a:pt x="20816" y="0"/>
                  <a:pt x="19818" y="0"/>
                </a:cubicBezTo>
                <a:lnTo>
                  <a:pt x="0" y="0"/>
                </a:lnTo>
                <a:close/>
                <a:moveTo>
                  <a:pt x="19141" y="5788"/>
                </a:moveTo>
                <a:lnTo>
                  <a:pt x="2495" y="5788"/>
                </a:lnTo>
                <a:lnTo>
                  <a:pt x="2495" y="1201"/>
                </a:lnTo>
                <a:lnTo>
                  <a:pt x="19141" y="1201"/>
                </a:lnTo>
                <a:lnTo>
                  <a:pt x="19141" y="5788"/>
                </a:ln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24" name="Group 8">
            <a:extLst>
              <a:ext uri="{FF2B5EF4-FFF2-40B4-BE49-F238E27FC236}">
                <a16:creationId xmlns:a16="http://schemas.microsoft.com/office/drawing/2014/main" id="{257669B7-BC29-1145-A3BF-F1C66AC42808}"/>
              </a:ext>
            </a:extLst>
          </p:cNvPr>
          <p:cNvGrpSpPr/>
          <p:nvPr/>
        </p:nvGrpSpPr>
        <p:grpSpPr>
          <a:xfrm>
            <a:off x="2951750" y="4349922"/>
            <a:ext cx="1464211" cy="936603"/>
            <a:chOff x="8921977" y="1088448"/>
            <a:chExt cx="3020546" cy="1111327"/>
          </a:xfrm>
        </p:grpSpPr>
        <p:sp>
          <p:nvSpPr>
            <p:cNvPr id="25" name="TextBox 46">
              <a:extLst>
                <a:ext uri="{FF2B5EF4-FFF2-40B4-BE49-F238E27FC236}">
                  <a16:creationId xmlns:a16="http://schemas.microsoft.com/office/drawing/2014/main" id="{566BE92D-CB32-B24B-9FA4-DAF5F246CA8B}"/>
                </a:ext>
              </a:extLst>
            </p:cNvPr>
            <p:cNvSpPr txBox="1"/>
            <p:nvPr/>
          </p:nvSpPr>
          <p:spPr>
            <a:xfrm>
              <a:off x="8921979" y="1088448"/>
              <a:ext cx="3020544" cy="8399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smtClean="0"/>
                <a:t>Discover Data</a:t>
              </a:r>
              <a:endParaRPr lang="en-US" sz="2000" b="1" noProof="1"/>
            </a:p>
          </p:txBody>
        </p:sp>
        <p:sp>
          <p:nvSpPr>
            <p:cNvPr id="26" name="TextBox 47">
              <a:extLst>
                <a:ext uri="{FF2B5EF4-FFF2-40B4-BE49-F238E27FC236}">
                  <a16:creationId xmlns:a16="http://schemas.microsoft.com/office/drawing/2014/main" id="{DE2ED3A4-935B-9B43-AC8A-B2465692DA25}"/>
                </a:ext>
              </a:extLst>
            </p:cNvPr>
            <p:cNvSpPr txBox="1"/>
            <p:nvPr/>
          </p:nvSpPr>
          <p:spPr>
            <a:xfrm>
              <a:off x="8921977" y="1925881"/>
              <a:ext cx="3020544" cy="27389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noProof="1">
                <a:solidFill>
                  <a:schemeClr val="tx1">
                    <a:lumMod val="65000"/>
                    <a:lumOff val="35000"/>
                  </a:schemeClr>
                </a:solidFill>
              </a:endParaRPr>
            </a:p>
          </p:txBody>
        </p:sp>
      </p:grpSp>
      <p:grpSp>
        <p:nvGrpSpPr>
          <p:cNvPr id="27" name="Group 9">
            <a:extLst>
              <a:ext uri="{FF2B5EF4-FFF2-40B4-BE49-F238E27FC236}">
                <a16:creationId xmlns:a16="http://schemas.microsoft.com/office/drawing/2014/main" id="{28EE753D-6813-DE4D-8378-8E9FFE1B969B}"/>
              </a:ext>
            </a:extLst>
          </p:cNvPr>
          <p:cNvGrpSpPr/>
          <p:nvPr/>
        </p:nvGrpSpPr>
        <p:grpSpPr>
          <a:xfrm>
            <a:off x="4980577" y="4349920"/>
            <a:ext cx="1608607" cy="936603"/>
            <a:chOff x="8921977" y="1088447"/>
            <a:chExt cx="3318423" cy="1111327"/>
          </a:xfrm>
        </p:grpSpPr>
        <p:sp>
          <p:nvSpPr>
            <p:cNvPr id="28" name="TextBox 49">
              <a:extLst>
                <a:ext uri="{FF2B5EF4-FFF2-40B4-BE49-F238E27FC236}">
                  <a16:creationId xmlns:a16="http://schemas.microsoft.com/office/drawing/2014/main" id="{35780936-1F10-E043-A719-65E09446D901}"/>
                </a:ext>
              </a:extLst>
            </p:cNvPr>
            <p:cNvSpPr txBox="1"/>
            <p:nvPr/>
          </p:nvSpPr>
          <p:spPr>
            <a:xfrm>
              <a:off x="8921977" y="1088447"/>
              <a:ext cx="3318423" cy="8399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smtClean="0"/>
                <a:t>Pre-Process Data</a:t>
              </a:r>
              <a:endParaRPr lang="en-US" sz="2000" b="1" noProof="1"/>
            </a:p>
          </p:txBody>
        </p:sp>
        <p:sp>
          <p:nvSpPr>
            <p:cNvPr id="29" name="TextBox 50">
              <a:extLst>
                <a:ext uri="{FF2B5EF4-FFF2-40B4-BE49-F238E27FC236}">
                  <a16:creationId xmlns:a16="http://schemas.microsoft.com/office/drawing/2014/main" id="{FE16518F-21EB-124B-8A06-54FC34AA15E2}"/>
                </a:ext>
              </a:extLst>
            </p:cNvPr>
            <p:cNvSpPr txBox="1"/>
            <p:nvPr/>
          </p:nvSpPr>
          <p:spPr>
            <a:xfrm>
              <a:off x="8921977" y="1925880"/>
              <a:ext cx="3020544" cy="27389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noProof="1">
                <a:solidFill>
                  <a:schemeClr val="tx1">
                    <a:lumMod val="65000"/>
                    <a:lumOff val="35000"/>
                  </a:schemeClr>
                </a:solidFill>
              </a:endParaRPr>
            </a:p>
          </p:txBody>
        </p:sp>
      </p:grpSp>
      <p:grpSp>
        <p:nvGrpSpPr>
          <p:cNvPr id="30" name="Group 10">
            <a:extLst>
              <a:ext uri="{FF2B5EF4-FFF2-40B4-BE49-F238E27FC236}">
                <a16:creationId xmlns:a16="http://schemas.microsoft.com/office/drawing/2014/main" id="{8FCD16E1-2F84-A241-B315-942708FB2911}"/>
              </a:ext>
            </a:extLst>
          </p:cNvPr>
          <p:cNvGrpSpPr/>
          <p:nvPr/>
        </p:nvGrpSpPr>
        <p:grpSpPr>
          <a:xfrm>
            <a:off x="7012985" y="4349920"/>
            <a:ext cx="1464211" cy="936603"/>
            <a:chOff x="8921977" y="1088447"/>
            <a:chExt cx="3020546" cy="1111327"/>
          </a:xfrm>
        </p:grpSpPr>
        <p:sp>
          <p:nvSpPr>
            <p:cNvPr id="31" name="TextBox 52">
              <a:extLst>
                <a:ext uri="{FF2B5EF4-FFF2-40B4-BE49-F238E27FC236}">
                  <a16:creationId xmlns:a16="http://schemas.microsoft.com/office/drawing/2014/main" id="{6C92FCAE-CE6E-E543-9603-6B997CA84CAB}"/>
                </a:ext>
              </a:extLst>
            </p:cNvPr>
            <p:cNvSpPr txBox="1"/>
            <p:nvPr/>
          </p:nvSpPr>
          <p:spPr>
            <a:xfrm>
              <a:off x="8921979" y="1088447"/>
              <a:ext cx="3020544" cy="8399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smtClean="0"/>
                <a:t>Index New Products</a:t>
              </a:r>
              <a:endParaRPr lang="en-US" sz="2000" b="1" noProof="1"/>
            </a:p>
          </p:txBody>
        </p:sp>
        <p:sp>
          <p:nvSpPr>
            <p:cNvPr id="32" name="TextBox 53">
              <a:extLst>
                <a:ext uri="{FF2B5EF4-FFF2-40B4-BE49-F238E27FC236}">
                  <a16:creationId xmlns:a16="http://schemas.microsoft.com/office/drawing/2014/main" id="{407C1A2B-7557-9B4D-BCFB-EA328FD30347}"/>
                </a:ext>
              </a:extLst>
            </p:cNvPr>
            <p:cNvSpPr txBox="1"/>
            <p:nvPr/>
          </p:nvSpPr>
          <p:spPr>
            <a:xfrm>
              <a:off x="8921977" y="1925880"/>
              <a:ext cx="3020544" cy="27389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noProof="1">
                <a:solidFill>
                  <a:schemeClr val="tx1">
                    <a:lumMod val="65000"/>
                    <a:lumOff val="35000"/>
                  </a:schemeClr>
                </a:solidFill>
              </a:endParaRPr>
            </a:p>
          </p:txBody>
        </p:sp>
      </p:grpSp>
      <p:pic>
        <p:nvPicPr>
          <p:cNvPr id="33" name="Picture 6" descr="Satellite - Free technolog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412" y="5119999"/>
            <a:ext cx="1010992" cy="10109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kisspng-gear-data-icon-ppt-design-gear-icon-5a80761cd85096.6031217115183682848861  (2) | MB Convey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019" y="5218094"/>
            <a:ext cx="1041324" cy="8131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Database - Free technology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728" y="5167919"/>
            <a:ext cx="963072" cy="96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1165244" cy="1325563"/>
          </a:xfrm>
        </p:spPr>
        <p:txBody>
          <a:bodyPr rtlCol="0">
            <a:normAutofit/>
          </a:bodyPr>
          <a:lstStyle/>
          <a:p>
            <a:pPr rtl="0"/>
            <a:r>
              <a:rPr lang="en-US" sz="3600" dirty="0" smtClean="0"/>
              <a:t>Current usage </a:t>
            </a:r>
            <a:r>
              <a:rPr lang="en-US" sz="3600" dirty="0"/>
              <a:t>of </a:t>
            </a:r>
            <a:r>
              <a:rPr lang="en-US" sz="3600" dirty="0" smtClean="0"/>
              <a:t>ADC: High Level</a:t>
            </a:r>
            <a:endParaRPr lang="el-GR" sz="3600"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48469" y="1239719"/>
            <a:ext cx="11175893" cy="4315961"/>
          </a:xfrm>
        </p:spPr>
        <p:txBody>
          <a:bodyPr rtlCol="0">
            <a:noAutofit/>
          </a:bodyPr>
          <a:lstStyle/>
          <a:p>
            <a:r>
              <a:rPr lang="en-US" sz="2000" dirty="0"/>
              <a:t>Cloud-free Mosaics: </a:t>
            </a:r>
            <a:r>
              <a:rPr lang="en-US" sz="2000" dirty="0" smtClean="0"/>
              <a:t>Median</a:t>
            </a:r>
            <a:r>
              <a:rPr lang="en-US" sz="2000" dirty="0"/>
              <a:t>, </a:t>
            </a:r>
            <a:r>
              <a:rPr lang="en-US" sz="2000" dirty="0" err="1"/>
              <a:t>Geomedian</a:t>
            </a:r>
            <a:r>
              <a:rPr lang="en-US" sz="2000" dirty="0"/>
              <a:t>, Max-NDVI et cetera</a:t>
            </a:r>
          </a:p>
          <a:p>
            <a:r>
              <a:rPr lang="en-US" sz="2000" dirty="0"/>
              <a:t>Spectral Indices: NDVI, </a:t>
            </a:r>
            <a:r>
              <a:rPr lang="en-US" sz="2000" dirty="0" smtClean="0"/>
              <a:t>NDMI</a:t>
            </a:r>
            <a:r>
              <a:rPr lang="en-US" sz="2000" dirty="0"/>
              <a:t>, </a:t>
            </a:r>
            <a:r>
              <a:rPr lang="en-US" sz="2000" dirty="0" smtClean="0"/>
              <a:t>NBR, </a:t>
            </a:r>
            <a:r>
              <a:rPr lang="en-US" sz="2000" dirty="0"/>
              <a:t>NDWI, SAVI</a:t>
            </a:r>
            <a:r>
              <a:rPr lang="en-US" sz="2000" dirty="0" smtClean="0"/>
              <a:t>, </a:t>
            </a:r>
            <a:r>
              <a:rPr lang="en-US" sz="2000" dirty="0" err="1" smtClean="0"/>
              <a:t>dNDVI</a:t>
            </a:r>
            <a:r>
              <a:rPr lang="en-US" sz="2000" dirty="0" smtClean="0"/>
              <a:t> etc. </a:t>
            </a:r>
            <a:endParaRPr lang="en-US" sz="2000" dirty="0"/>
          </a:p>
          <a:p>
            <a:r>
              <a:rPr lang="en-US" sz="2000" dirty="0" smtClean="0"/>
              <a:t>Feature space creation for crop </a:t>
            </a:r>
            <a:r>
              <a:rPr lang="en-US" sz="2000" dirty="0"/>
              <a:t>classification </a:t>
            </a:r>
            <a:r>
              <a:rPr lang="en-US" sz="2000" dirty="0" smtClean="0"/>
              <a:t>Monitoring soil erosion</a:t>
            </a:r>
            <a:endParaRPr lang="en-US" sz="2000" dirty="0"/>
          </a:p>
          <a:p>
            <a:r>
              <a:rPr lang="en-US" sz="2000" dirty="0" smtClean="0"/>
              <a:t>Grassland mowing events detection</a:t>
            </a:r>
          </a:p>
          <a:p>
            <a:r>
              <a:rPr lang="en-US" sz="2000" dirty="0" smtClean="0"/>
              <a:t>Identification of stubble burning </a:t>
            </a:r>
            <a:endParaRPr lang="en-US" sz="2000" dirty="0"/>
          </a:p>
          <a:p>
            <a:pPr marL="0" indent="0">
              <a:buNone/>
            </a:pPr>
            <a:endParaRPr lang="en-US" sz="2000" dirty="0"/>
          </a:p>
          <a:p>
            <a:endParaRPr lang="en-US" sz="1600"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33</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 xmlns:adec="http://schemas.microsoft.com/office/drawing/2017/decorative"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p:cNvPicPr>
          <p:nvPr/>
        </p:nvPicPr>
        <p:blipFill>
          <a:blip r:embed="rId3"/>
          <a:stretch>
            <a:fillRect/>
          </a:stretch>
        </p:blipFill>
        <p:spPr>
          <a:xfrm>
            <a:off x="2113185" y="3397700"/>
            <a:ext cx="8111493" cy="3192644"/>
          </a:xfrm>
          <a:prstGeom prst="rect">
            <a:avLst/>
          </a:prstGeom>
        </p:spPr>
      </p:pic>
    </p:spTree>
    <p:extLst>
      <p:ext uri="{BB962C8B-B14F-4D97-AF65-F5344CB8AC3E}">
        <p14:creationId xmlns:p14="http://schemas.microsoft.com/office/powerpoint/2010/main" val="313413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1505710" cy="1325563"/>
          </a:xfrm>
        </p:spPr>
        <p:txBody>
          <a:bodyPr rtlCol="0">
            <a:normAutofit/>
          </a:bodyPr>
          <a:lstStyle/>
          <a:p>
            <a:pPr rtl="0"/>
            <a:r>
              <a:rPr lang="en-US" sz="3600" dirty="0" smtClean="0"/>
              <a:t>Current usage </a:t>
            </a:r>
            <a:r>
              <a:rPr lang="en-US" sz="3600" dirty="0"/>
              <a:t>of </a:t>
            </a:r>
            <a:r>
              <a:rPr lang="en-US" sz="3600" dirty="0" smtClean="0"/>
              <a:t>ADC: Spatial Buffers</a:t>
            </a:r>
            <a:endParaRPr lang="el-GR" sz="3600"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37820" y="1378985"/>
            <a:ext cx="11516359" cy="4315961"/>
          </a:xfrm>
        </p:spPr>
        <p:txBody>
          <a:bodyPr rtlCol="0">
            <a:noAutofit/>
          </a:bodyPr>
          <a:lstStyle/>
          <a:p>
            <a:r>
              <a:rPr lang="en-US" sz="1800" dirty="0">
                <a:latin typeface="NimbusRomNo9L-Regu"/>
              </a:rPr>
              <a:t>As </a:t>
            </a:r>
            <a:r>
              <a:rPr lang="en-US" sz="1800" dirty="0" smtClean="0">
                <a:latin typeface="NimbusRomNo9L-Regu"/>
              </a:rPr>
              <a:t>parcels’ geometries for each </a:t>
            </a:r>
            <a:r>
              <a:rPr lang="en-US" sz="1800" dirty="0">
                <a:latin typeface="NimbusRomNo9L-Regu"/>
              </a:rPr>
              <a:t>country and year </a:t>
            </a:r>
            <a:r>
              <a:rPr lang="en-US" sz="1800" dirty="0" smtClean="0">
                <a:latin typeface="NimbusRomNo9L-Regu"/>
              </a:rPr>
              <a:t>are </a:t>
            </a:r>
            <a:r>
              <a:rPr lang="en-US" sz="1800" dirty="0">
                <a:latin typeface="NimbusRomNo9L-Regu"/>
              </a:rPr>
              <a:t>indexed into the Data Cube, one can use our inward buffer functionality which can alleviate the adverse consequences of mixed pixels.</a:t>
            </a:r>
          </a:p>
          <a:p>
            <a:r>
              <a:rPr lang="en-US" sz="1800" dirty="0">
                <a:latin typeface="NimbusRomNo9L-Regu"/>
              </a:rPr>
              <a:t>This way, we can extract only the representative information from the rest of the pixels encompassed inside the parcels’ buffered geometries</a:t>
            </a:r>
          </a:p>
          <a:p>
            <a:pPr marL="0" indent="0">
              <a:buNone/>
            </a:pPr>
            <a:endParaRPr lang="en-US" sz="1600" dirty="0" smtClean="0"/>
          </a:p>
          <a:p>
            <a:pPr marL="0" indent="0">
              <a:buNone/>
            </a:pPr>
            <a:endParaRPr lang="en-US" sz="1600"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34</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 xmlns:adec="http://schemas.microsoft.com/office/drawing/2017/decorative"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438621" y="4040556"/>
            <a:ext cx="11505710" cy="124546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dirty="0">
                <a:latin typeface="NimbusRomNo9L-Regu"/>
              </a:rPr>
              <a:t>The Sen2Cor scene classification product has suboptimal recall for the cloud and shadow classes.</a:t>
            </a:r>
          </a:p>
          <a:p>
            <a:pPr marL="228600" indent="-228600">
              <a:lnSpc>
                <a:spcPct val="90000"/>
              </a:lnSpc>
              <a:spcBef>
                <a:spcPts val="1000"/>
              </a:spcBef>
              <a:buFont typeface="Arial" panose="020B0604020202020204" pitchFamily="34" charset="0"/>
              <a:buChar char="•"/>
            </a:pPr>
            <a:r>
              <a:rPr lang="en-US" dirty="0">
                <a:latin typeface="NimbusRomNo9L-Regu"/>
              </a:rPr>
              <a:t>We additionally provide an adjustable outward buffer that can be applied on the less-than-perfect cloud and shadow mask products in order to reduce some of the noise. </a:t>
            </a:r>
          </a:p>
          <a:p>
            <a:endParaRPr lang="en-US" dirty="0"/>
          </a:p>
        </p:txBody>
      </p:sp>
      <p:pic>
        <p:nvPicPr>
          <p:cNvPr id="6" name="Εικόνα 5"/>
          <p:cNvPicPr>
            <a:picLocks noChangeAspect="1"/>
          </p:cNvPicPr>
          <p:nvPr/>
        </p:nvPicPr>
        <p:blipFill>
          <a:blip r:embed="rId3"/>
          <a:stretch>
            <a:fillRect/>
          </a:stretch>
        </p:blipFill>
        <p:spPr>
          <a:xfrm>
            <a:off x="3448319" y="2573217"/>
            <a:ext cx="4419600" cy="1409700"/>
          </a:xfrm>
          <a:prstGeom prst="rect">
            <a:avLst/>
          </a:prstGeom>
        </p:spPr>
      </p:pic>
      <p:pic>
        <p:nvPicPr>
          <p:cNvPr id="9" name="Εικόνα 8"/>
          <p:cNvPicPr>
            <a:picLocks noChangeAspect="1"/>
          </p:cNvPicPr>
          <p:nvPr/>
        </p:nvPicPr>
        <p:blipFill>
          <a:blip r:embed="rId4"/>
          <a:stretch>
            <a:fillRect/>
          </a:stretch>
        </p:blipFill>
        <p:spPr>
          <a:xfrm>
            <a:off x="3448319" y="5091112"/>
            <a:ext cx="4371975" cy="1447800"/>
          </a:xfrm>
          <a:prstGeom prst="rect">
            <a:avLst/>
          </a:prstGeom>
        </p:spPr>
      </p:pic>
    </p:spTree>
    <p:extLst>
      <p:ext uri="{BB962C8B-B14F-4D97-AF65-F5344CB8AC3E}">
        <p14:creationId xmlns:p14="http://schemas.microsoft.com/office/powerpoint/2010/main" val="1439003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1505710" cy="1325563"/>
          </a:xfrm>
        </p:spPr>
        <p:txBody>
          <a:bodyPr rtlCol="0">
            <a:normAutofit/>
          </a:bodyPr>
          <a:lstStyle/>
          <a:p>
            <a:r>
              <a:rPr lang="en-US" sz="3600" dirty="0" smtClean="0"/>
              <a:t>Current usage </a:t>
            </a:r>
            <a:r>
              <a:rPr lang="en-US" sz="3600" dirty="0"/>
              <a:t>of </a:t>
            </a:r>
            <a:r>
              <a:rPr lang="en-US" sz="3600" dirty="0" smtClean="0"/>
              <a:t>ADC: </a:t>
            </a:r>
            <a:r>
              <a:rPr lang="en-US" sz="3600" dirty="0"/>
              <a:t>SITS </a:t>
            </a:r>
            <a:endParaRPr lang="el-GR" sz="3600" dirty="0"/>
          </a:p>
        </p:txBody>
      </p:sp>
      <p:sp>
        <p:nvSpPr>
          <p:cNvPr id="4" name="Θέση περιεχομένου 3">
            <a:extLst>
              <a:ext uri="{FF2B5EF4-FFF2-40B4-BE49-F238E27FC236}">
                <a16:creationId xmlns:a16="http://schemas.microsoft.com/office/drawing/2014/main" id="{BF40752B-B871-4B72-8FE1-D34B8BB36D6A}"/>
              </a:ext>
            </a:extLst>
          </p:cNvPr>
          <p:cNvSpPr>
            <a:spLocks noGrp="1"/>
          </p:cNvSpPr>
          <p:nvPr>
            <p:ph sz="half" idx="2"/>
          </p:nvPr>
        </p:nvSpPr>
        <p:spPr>
          <a:xfrm>
            <a:off x="337820" y="1378985"/>
            <a:ext cx="11516359" cy="4315961"/>
          </a:xfrm>
        </p:spPr>
        <p:txBody>
          <a:bodyPr rtlCol="0">
            <a:noAutofit/>
          </a:bodyPr>
          <a:lstStyle/>
          <a:p>
            <a:r>
              <a:rPr lang="en-US" sz="1800" dirty="0" smtClean="0"/>
              <a:t>ADC solution </a:t>
            </a:r>
            <a:r>
              <a:rPr lang="en-US" sz="1800" dirty="0"/>
              <a:t>offers a number of SITS </a:t>
            </a:r>
            <a:r>
              <a:rPr lang="en-US" sz="1800" dirty="0" smtClean="0"/>
              <a:t>processing techniques </a:t>
            </a:r>
            <a:r>
              <a:rPr lang="en-US" sz="1800" dirty="0"/>
              <a:t>to filter, interpolate, resample and smooth </a:t>
            </a:r>
            <a:r>
              <a:rPr lang="en-US" sz="1800" dirty="0" smtClean="0"/>
              <a:t>the pixel </a:t>
            </a:r>
            <a:r>
              <a:rPr lang="en-US" sz="1800" dirty="0"/>
              <a:t>or parcel time-series. </a:t>
            </a:r>
            <a:endParaRPr lang="en-US" sz="1800" dirty="0" smtClean="0"/>
          </a:p>
          <a:p>
            <a:pPr lvl="1"/>
            <a:r>
              <a:rPr lang="en-US" sz="1400" dirty="0" smtClean="0"/>
              <a:t>For example filter we </a:t>
            </a:r>
            <a:r>
              <a:rPr lang="en-US" sz="1400" dirty="0"/>
              <a:t>can filter out outliers and fill the missing values from clouds and shadows using </a:t>
            </a:r>
            <a:r>
              <a:rPr lang="en-US" sz="1400" dirty="0" smtClean="0"/>
              <a:t>a number </a:t>
            </a:r>
            <a:r>
              <a:rPr lang="en-US" sz="1400" dirty="0"/>
              <a:t>of off-the-shelf interpolation </a:t>
            </a:r>
            <a:r>
              <a:rPr lang="en-US" sz="1400" dirty="0" smtClean="0"/>
              <a:t>techniques. </a:t>
            </a:r>
          </a:p>
          <a:p>
            <a:pPr lvl="1"/>
            <a:r>
              <a:rPr lang="en-US" sz="1400" dirty="0"/>
              <a:t>Interpolated SITS can then be sampled at any desired temporal resolution. This is useful when constructing feature spaces for machine learning tasks that require homogeneous input of fixed elements.</a:t>
            </a:r>
          </a:p>
          <a:p>
            <a:r>
              <a:rPr lang="en-US" sz="1800" dirty="0" smtClean="0"/>
              <a:t>Additionally, our </a:t>
            </a:r>
            <a:r>
              <a:rPr lang="en-US" sz="1800" dirty="0"/>
              <a:t>solution provides smoothing functionalities (e.g., </a:t>
            </a:r>
            <a:r>
              <a:rPr lang="en-US" sz="1800" dirty="0" smtClean="0"/>
              <a:t>rolling median</a:t>
            </a:r>
            <a:r>
              <a:rPr lang="en-US" sz="1800" dirty="0"/>
              <a:t>) to eliminate the noise caused by temporal </a:t>
            </a:r>
            <a:r>
              <a:rPr lang="en-US" sz="1800" dirty="0" smtClean="0"/>
              <a:t>fluctuations on </a:t>
            </a:r>
            <a:r>
              <a:rPr lang="en-US" sz="1800" dirty="0"/>
              <a:t>the SITS. Thus, patterns can be more clear and reveal </a:t>
            </a:r>
            <a:r>
              <a:rPr lang="en-US" sz="1800" dirty="0" smtClean="0"/>
              <a:t>trends throughout </a:t>
            </a:r>
            <a:r>
              <a:rPr lang="en-US" sz="1800" dirty="0"/>
              <a:t>the </a:t>
            </a:r>
            <a:r>
              <a:rPr lang="en-US" sz="1800" dirty="0" smtClean="0"/>
              <a:t>years</a:t>
            </a:r>
            <a:endParaRPr lang="en-US" sz="1600"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35</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 xmlns:adec="http://schemas.microsoft.com/office/drawing/2017/decorative" val="1"/>
              </a:ext>
            </a:extLst>
          </p:cNvPr>
          <p:cNvCxnSpPr>
            <a:cxnSpLocks/>
          </p:cNvCxnSpPr>
          <p:nvPr/>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Εικόνα 9"/>
          <p:cNvPicPr>
            <a:picLocks noChangeAspect="1"/>
          </p:cNvPicPr>
          <p:nvPr/>
        </p:nvPicPr>
        <p:blipFill>
          <a:blip r:embed="rId3"/>
          <a:stretch>
            <a:fillRect/>
          </a:stretch>
        </p:blipFill>
        <p:spPr>
          <a:xfrm>
            <a:off x="3256732" y="3780879"/>
            <a:ext cx="5187581" cy="2575471"/>
          </a:xfrm>
          <a:prstGeom prst="rect">
            <a:avLst/>
          </a:prstGeom>
        </p:spPr>
      </p:pic>
    </p:spTree>
    <p:extLst>
      <p:ext uri="{BB962C8B-B14F-4D97-AF65-F5344CB8AC3E}">
        <p14:creationId xmlns:p14="http://schemas.microsoft.com/office/powerpoint/2010/main" val="87959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3079883"/>
            <a:ext cx="6722772" cy="1063939"/>
          </a:xfrm>
        </p:spPr>
        <p:txBody>
          <a:bodyPr>
            <a:normAutofit fontScale="90000"/>
          </a:bodyPr>
          <a:lstStyle/>
          <a:p>
            <a:pPr algn="l"/>
            <a:r>
              <a:rPr lang="en-US" sz="3200" dirty="0" smtClean="0"/>
              <a:t>The ADC innovations:  Efficient Zonal Statistics</a:t>
            </a:r>
            <a:endParaRPr lang="en-US" sz="3200" dirty="0"/>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36</a:t>
            </a:fld>
            <a:endParaRPr lang="el-GR" dirty="0"/>
          </a:p>
        </p:txBody>
      </p:sp>
      <p:sp>
        <p:nvSpPr>
          <p:cNvPr id="7" name="Ορθογώνιο 6"/>
          <p:cNvSpPr/>
          <p:nvPr/>
        </p:nvSpPr>
        <p:spPr>
          <a:xfrm>
            <a:off x="239386" y="361457"/>
            <a:ext cx="11415993" cy="2246769"/>
          </a:xfrm>
          <a:prstGeom prst="rect">
            <a:avLst/>
          </a:prstGeom>
        </p:spPr>
        <p:txBody>
          <a:bodyPr wrap="square">
            <a:spAutoFit/>
          </a:bodyPr>
          <a:lstStyle/>
          <a:p>
            <a:r>
              <a:rPr lang="en-US" sz="2000" dirty="0" smtClean="0"/>
              <a:t>Large scale monitoring (e.g. national scale) demands the statistics computation and the execution of </a:t>
            </a:r>
            <a:r>
              <a:rPr lang="en-US" sz="2000" b="1" dirty="0"/>
              <a:t>geospatial </a:t>
            </a:r>
            <a:r>
              <a:rPr lang="en-US" sz="2000" b="1" dirty="0" smtClean="0"/>
              <a:t>queries for millions of parcels</a:t>
            </a:r>
            <a:r>
              <a:rPr lang="en-US" sz="2000" dirty="0" smtClean="0"/>
              <a:t>. To address this need:</a:t>
            </a:r>
            <a:endParaRPr lang="en-US" sz="2000" dirty="0"/>
          </a:p>
          <a:p>
            <a:pPr marL="800100" lvl="1" indent="-342900">
              <a:buFont typeface="Arial" panose="020B0604020202020204" pitchFamily="34" charset="0"/>
              <a:buChar char="•"/>
            </a:pPr>
            <a:r>
              <a:rPr lang="en-US" sz="2000" b="1" dirty="0" smtClean="0"/>
              <a:t>Parcels’ geometries are </a:t>
            </a:r>
            <a:r>
              <a:rPr lang="en-US" sz="2000" b="1" dirty="0"/>
              <a:t>rasterized </a:t>
            </a:r>
            <a:r>
              <a:rPr lang="en-US" sz="2000" dirty="0"/>
              <a:t>and </a:t>
            </a:r>
            <a:r>
              <a:rPr lang="en-US" sz="2000" b="1" dirty="0"/>
              <a:t>indexed</a:t>
            </a:r>
            <a:r>
              <a:rPr lang="en-US" sz="2000" dirty="0"/>
              <a:t> also </a:t>
            </a:r>
            <a:r>
              <a:rPr lang="en-US" sz="2000" dirty="0" smtClean="0"/>
              <a:t>as an additional product in ADC</a:t>
            </a:r>
            <a:endParaRPr lang="en-US" sz="2000" dirty="0"/>
          </a:p>
          <a:p>
            <a:pPr marL="800100" lvl="1" indent="-342900">
              <a:buFont typeface="Arial" panose="020B0604020202020204" pitchFamily="34" charset="0"/>
              <a:buChar char="•"/>
            </a:pPr>
            <a:r>
              <a:rPr lang="en-US" sz="2000" dirty="0" smtClean="0"/>
              <a:t>This addition enables </a:t>
            </a:r>
            <a:r>
              <a:rPr lang="en-US" sz="2000" dirty="0"/>
              <a:t>the </a:t>
            </a:r>
            <a:r>
              <a:rPr lang="en-US" sz="2000" b="1" dirty="0"/>
              <a:t>fast</a:t>
            </a:r>
            <a:r>
              <a:rPr lang="en-US" sz="2000" dirty="0"/>
              <a:t> and </a:t>
            </a:r>
            <a:r>
              <a:rPr lang="en-US" sz="2000" b="1" dirty="0"/>
              <a:t>parallel computation </a:t>
            </a:r>
            <a:r>
              <a:rPr lang="en-US" sz="2000" dirty="0"/>
              <a:t>of zonal statistics per parcel using the </a:t>
            </a:r>
            <a:r>
              <a:rPr lang="en-US" sz="2000" b="1" dirty="0" err="1"/>
              <a:t>groupby</a:t>
            </a:r>
            <a:r>
              <a:rPr lang="en-US" sz="2000" dirty="0"/>
              <a:t> function, which groups the </a:t>
            </a:r>
            <a:r>
              <a:rPr lang="en-US" sz="2000" b="1" dirty="0" err="1"/>
              <a:t>xarray</a:t>
            </a:r>
            <a:r>
              <a:rPr lang="en-US" sz="2000" dirty="0"/>
              <a:t> dimensions based on the respective </a:t>
            </a:r>
            <a:r>
              <a:rPr lang="en-US" sz="2000" dirty="0" smtClean="0"/>
              <a:t>IDs</a:t>
            </a:r>
          </a:p>
          <a:p>
            <a:pPr marL="800100" lvl="1" indent="-342900">
              <a:buFont typeface="Arial" panose="020B0604020202020204" pitchFamily="34" charset="0"/>
              <a:buChar char="•"/>
            </a:pPr>
            <a:r>
              <a:rPr lang="en-US" sz="2000" dirty="0" smtClean="0"/>
              <a:t>It </a:t>
            </a:r>
            <a:r>
              <a:rPr lang="en-US" sz="2000" dirty="0"/>
              <a:t>is observed that for a large number of parcels, </a:t>
            </a:r>
            <a:r>
              <a:rPr lang="en-US" sz="2000" dirty="0" err="1"/>
              <a:t>groupby</a:t>
            </a:r>
            <a:r>
              <a:rPr lang="en-US" sz="2000" dirty="0"/>
              <a:t> </a:t>
            </a:r>
            <a:r>
              <a:rPr lang="en-US" sz="2000" dirty="0" smtClean="0"/>
              <a:t>is far </a:t>
            </a:r>
            <a:r>
              <a:rPr lang="en-US" sz="2000" dirty="0"/>
              <a:t>more computationally </a:t>
            </a:r>
            <a:r>
              <a:rPr lang="en-US" sz="2000" dirty="0" smtClean="0"/>
              <a:t>economic opening the room for the </a:t>
            </a:r>
            <a:r>
              <a:rPr lang="en-US" sz="2000" b="1" dirty="0" smtClean="0"/>
              <a:t>effortless and efficient scaling up</a:t>
            </a:r>
            <a:r>
              <a:rPr lang="en-US" sz="2000" dirty="0" smtClean="0"/>
              <a:t>.</a:t>
            </a:r>
            <a:endParaRPr lang="en-US" sz="4800" dirty="0"/>
          </a:p>
        </p:txBody>
      </p:sp>
      <p:pic>
        <p:nvPicPr>
          <p:cNvPr id="9" name="Εικόνα 8"/>
          <p:cNvPicPr>
            <a:picLocks noChangeAspect="1"/>
          </p:cNvPicPr>
          <p:nvPr/>
        </p:nvPicPr>
        <p:blipFill>
          <a:blip r:embed="rId2"/>
          <a:stretch>
            <a:fillRect/>
          </a:stretch>
        </p:blipFill>
        <p:spPr>
          <a:xfrm>
            <a:off x="78695" y="4245264"/>
            <a:ext cx="3611717" cy="2293648"/>
          </a:xfrm>
          <a:prstGeom prst="rect">
            <a:avLst/>
          </a:prstGeom>
        </p:spPr>
      </p:pic>
      <p:pic>
        <p:nvPicPr>
          <p:cNvPr id="10" name="Εικόνα 9"/>
          <p:cNvPicPr>
            <a:picLocks noChangeAspect="1"/>
          </p:cNvPicPr>
          <p:nvPr/>
        </p:nvPicPr>
        <p:blipFill>
          <a:blip r:embed="rId3"/>
          <a:stretch>
            <a:fillRect/>
          </a:stretch>
        </p:blipFill>
        <p:spPr>
          <a:xfrm>
            <a:off x="7302129" y="2946856"/>
            <a:ext cx="4513616" cy="2382186"/>
          </a:xfrm>
          <a:prstGeom prst="rect">
            <a:avLst/>
          </a:prstGeom>
        </p:spPr>
      </p:pic>
      <p:pic>
        <p:nvPicPr>
          <p:cNvPr id="8" name="Εικόνα 7"/>
          <p:cNvPicPr>
            <a:picLocks noChangeAspect="1"/>
          </p:cNvPicPr>
          <p:nvPr/>
        </p:nvPicPr>
        <p:blipFill>
          <a:blip r:embed="rId4"/>
          <a:stretch>
            <a:fillRect/>
          </a:stretch>
        </p:blipFill>
        <p:spPr>
          <a:xfrm>
            <a:off x="3698334" y="5203227"/>
            <a:ext cx="4255853" cy="1153123"/>
          </a:xfrm>
          <a:prstGeom prst="rect">
            <a:avLst/>
          </a:prstGeom>
        </p:spPr>
      </p:pic>
    </p:spTree>
    <p:extLst>
      <p:ext uri="{BB962C8B-B14F-4D97-AF65-F5344CB8AC3E}">
        <p14:creationId xmlns:p14="http://schemas.microsoft.com/office/powerpoint/2010/main" val="3954922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4493124"/>
            <a:ext cx="6606863" cy="1063939"/>
          </a:xfrm>
        </p:spPr>
        <p:txBody>
          <a:bodyPr>
            <a:normAutofit fontScale="90000"/>
          </a:bodyPr>
          <a:lstStyle/>
          <a:p>
            <a:pPr algn="l"/>
            <a:r>
              <a:rPr lang="en-US" sz="3200" dirty="0" smtClean="0"/>
              <a:t>The ADC innovations</a:t>
            </a:r>
            <a:r>
              <a:rPr lang="en-US" sz="3200" dirty="0"/>
              <a:t>: </a:t>
            </a:r>
            <a:r>
              <a:rPr lang="en-US" sz="3200" dirty="0" smtClean="0"/>
              <a:t/>
            </a:r>
            <a:br>
              <a:rPr lang="en-US" sz="3200" dirty="0" smtClean="0"/>
            </a:br>
            <a:r>
              <a:rPr lang="en-US" sz="3200" dirty="0" smtClean="0"/>
              <a:t>Scalable </a:t>
            </a:r>
            <a:r>
              <a:rPr lang="en-US" sz="3200" dirty="0"/>
              <a:t>country-specific knowledge </a:t>
            </a:r>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37</a:t>
            </a:fld>
            <a:endParaRPr lang="el-GR" dirty="0"/>
          </a:p>
        </p:txBody>
      </p:sp>
      <p:sp>
        <p:nvSpPr>
          <p:cNvPr id="7" name="Ορθογώνιο 6"/>
          <p:cNvSpPr/>
          <p:nvPr/>
        </p:nvSpPr>
        <p:spPr>
          <a:xfrm>
            <a:off x="436035" y="831516"/>
            <a:ext cx="11173746" cy="2862322"/>
          </a:xfrm>
          <a:prstGeom prst="rect">
            <a:avLst/>
          </a:prstGeom>
        </p:spPr>
        <p:txBody>
          <a:bodyPr wrap="square">
            <a:spAutoFit/>
          </a:bodyPr>
          <a:lstStyle/>
          <a:p>
            <a:pPr marL="342900" indent="-342900">
              <a:buFont typeface="Arial" panose="020B0604020202020204" pitchFamily="34" charset="0"/>
              <a:buChar char="•"/>
            </a:pPr>
            <a:r>
              <a:rPr lang="en-US" sz="2000" dirty="0" smtClean="0"/>
              <a:t>The </a:t>
            </a:r>
            <a:r>
              <a:rPr lang="en-US" sz="2000" b="1" dirty="0" smtClean="0"/>
              <a:t>results</a:t>
            </a:r>
            <a:r>
              <a:rPr lang="en-US" sz="2000" dirty="0" smtClean="0"/>
              <a:t> of the downstream services that Data Cube supports </a:t>
            </a:r>
            <a:r>
              <a:rPr lang="en-US" sz="2000" dirty="0"/>
              <a:t>are used to update a </a:t>
            </a:r>
            <a:r>
              <a:rPr lang="en-US" sz="2000" b="1" dirty="0" smtClean="0"/>
              <a:t>PostgreSQL/PostGIS database</a:t>
            </a:r>
            <a:r>
              <a:rPr lang="en-US" sz="2000" dirty="0"/>
              <a:t>. </a:t>
            </a:r>
            <a:endParaRPr lang="en-US" sz="2000" dirty="0" smtClean="0"/>
          </a:p>
          <a:p>
            <a:pPr marL="342900" indent="-342900">
              <a:buFont typeface="Arial" panose="020B0604020202020204" pitchFamily="34" charset="0"/>
              <a:buChar char="•"/>
            </a:pPr>
            <a:r>
              <a:rPr lang="en-US" sz="2000" dirty="0" smtClean="0"/>
              <a:t>The </a:t>
            </a:r>
            <a:r>
              <a:rPr lang="en-US" sz="2000" dirty="0"/>
              <a:t>database contains </a:t>
            </a:r>
            <a:r>
              <a:rPr lang="en-US" sz="2000" b="1" dirty="0"/>
              <a:t>aggregated results per parcel</a:t>
            </a:r>
            <a:r>
              <a:rPr lang="en-US" sz="2000" dirty="0" smtClean="0"/>
              <a:t>, which </a:t>
            </a:r>
            <a:r>
              <a:rPr lang="en-US" sz="2000" dirty="0"/>
              <a:t>can then be easily accessed, enabling </a:t>
            </a:r>
            <a:r>
              <a:rPr lang="en-US" sz="2000" dirty="0" smtClean="0"/>
              <a:t>a </a:t>
            </a:r>
            <a:r>
              <a:rPr lang="en-US" sz="2000" b="1" dirty="0" smtClean="0"/>
              <a:t>back-and-forth communication with the Data Cube</a:t>
            </a:r>
            <a:r>
              <a:rPr lang="en-US" sz="2000" dirty="0" smtClean="0"/>
              <a:t>. </a:t>
            </a:r>
          </a:p>
          <a:p>
            <a:pPr marL="342900" indent="-342900">
              <a:buFont typeface="Arial" panose="020B0604020202020204" pitchFamily="34" charset="0"/>
              <a:buChar char="•"/>
            </a:pPr>
            <a:r>
              <a:rPr lang="en-US" sz="2000" dirty="0" smtClean="0"/>
              <a:t>Thus</a:t>
            </a:r>
            <a:r>
              <a:rPr lang="en-US" sz="2000" dirty="0"/>
              <a:t>, we have </a:t>
            </a:r>
            <a:r>
              <a:rPr lang="en-US" sz="2000" dirty="0" smtClean="0"/>
              <a:t>a Data Cube </a:t>
            </a:r>
            <a:r>
              <a:rPr lang="en-US" sz="2000" dirty="0"/>
              <a:t>that </a:t>
            </a:r>
            <a:r>
              <a:rPr lang="en-US" sz="2000" dirty="0" smtClean="0"/>
              <a:t>includes and </a:t>
            </a:r>
            <a:r>
              <a:rPr lang="en-US" sz="2000" dirty="0"/>
              <a:t>keep on </a:t>
            </a:r>
            <a:r>
              <a:rPr lang="en-US" sz="2000" dirty="0" smtClean="0"/>
              <a:t>being dynamically </a:t>
            </a:r>
            <a:r>
              <a:rPr lang="en-US" sz="2000" dirty="0"/>
              <a:t>populated by Sentinel-1 and Sentinel-2 products</a:t>
            </a:r>
            <a:r>
              <a:rPr lang="en-US" sz="2000" dirty="0" smtClean="0"/>
              <a:t>.</a:t>
            </a:r>
          </a:p>
          <a:p>
            <a:pPr marL="342900" indent="-342900">
              <a:buFont typeface="Arial" panose="020B0604020202020204" pitchFamily="34" charset="0"/>
              <a:buChar char="•"/>
            </a:pPr>
            <a:r>
              <a:rPr lang="en-US" sz="2000" dirty="0" smtClean="0"/>
              <a:t>The Cube also hosts</a:t>
            </a:r>
            <a:r>
              <a:rPr lang="en-US" sz="2000" dirty="0"/>
              <a:t> </a:t>
            </a:r>
            <a:r>
              <a:rPr lang="en-US" sz="2000" dirty="0" smtClean="0"/>
              <a:t>auxiliary </a:t>
            </a:r>
            <a:r>
              <a:rPr lang="en-US" sz="2000" dirty="0"/>
              <a:t>geospatial data (e.g., LPIS) that </a:t>
            </a:r>
            <a:r>
              <a:rPr lang="en-US" sz="2000" dirty="0" smtClean="0"/>
              <a:t>are used </a:t>
            </a:r>
            <a:r>
              <a:rPr lang="en-US" sz="2000" dirty="0"/>
              <a:t>to enable the provision high level data products (e.g., </a:t>
            </a:r>
            <a:r>
              <a:rPr lang="en-US" sz="2000" dirty="0" smtClean="0"/>
              <a:t>crop classification</a:t>
            </a:r>
            <a:r>
              <a:rPr lang="en-US" sz="2000" dirty="0"/>
              <a:t>) that </a:t>
            </a:r>
            <a:r>
              <a:rPr lang="en-US" sz="2000" b="1" dirty="0"/>
              <a:t>in turn populate the cubes. </a:t>
            </a:r>
            <a:endParaRPr lang="en-US" sz="2000" b="1" dirty="0" smtClean="0"/>
          </a:p>
          <a:p>
            <a:pPr marL="342900" indent="-342900">
              <a:buFont typeface="Arial" panose="020B0604020202020204" pitchFamily="34" charset="0"/>
              <a:buChar char="•"/>
            </a:pPr>
            <a:r>
              <a:rPr lang="en-US" sz="2000" dirty="0" smtClean="0"/>
              <a:t>This </a:t>
            </a:r>
            <a:r>
              <a:rPr lang="en-US" sz="2000" dirty="0"/>
              <a:t>way, we </a:t>
            </a:r>
            <a:r>
              <a:rPr lang="en-US" sz="2000" dirty="0" smtClean="0"/>
              <a:t>end </a:t>
            </a:r>
            <a:r>
              <a:rPr lang="en-US" sz="2000" dirty="0"/>
              <a:t>up with </a:t>
            </a:r>
            <a:r>
              <a:rPr lang="en-US" sz="2000" b="1" dirty="0"/>
              <a:t>country specific knowledge bases for CAP monitoring</a:t>
            </a:r>
            <a:endParaRPr lang="en-US" sz="2000" b="1" dirty="0" smtClean="0"/>
          </a:p>
        </p:txBody>
      </p:sp>
      <p:pic>
        <p:nvPicPr>
          <p:cNvPr id="10" name="Θέση εικόνας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325" b="4325"/>
          <a:stretch>
            <a:fillRect/>
          </a:stretch>
        </p:blipFill>
        <p:spPr>
          <a:xfrm>
            <a:off x="7238373" y="4413359"/>
            <a:ext cx="3345345" cy="1910128"/>
          </a:xfrm>
        </p:spPr>
      </p:pic>
    </p:spTree>
    <p:extLst>
      <p:ext uri="{BB962C8B-B14F-4D97-AF65-F5344CB8AC3E}">
        <p14:creationId xmlns:p14="http://schemas.microsoft.com/office/powerpoint/2010/main" val="340421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ctrTitle"/>
          </p:nvPr>
        </p:nvSpPr>
        <p:spPr/>
        <p:txBody>
          <a:bodyPr/>
          <a:lstStyle/>
          <a:p>
            <a:r>
              <a:rPr lang="en-US" dirty="0" smtClean="0"/>
              <a:t>ADC and the outside world</a:t>
            </a:r>
            <a:endParaRPr lang="en-US" dirty="0"/>
          </a:p>
        </p:txBody>
      </p:sp>
      <p:sp>
        <p:nvSpPr>
          <p:cNvPr id="9" name="Υπότιτλος 8"/>
          <p:cNvSpPr>
            <a:spLocks noGrp="1"/>
          </p:cNvSpPr>
          <p:nvPr>
            <p:ph type="subTitle" idx="1"/>
          </p:nvPr>
        </p:nvSpPr>
        <p:spPr/>
        <p:txBody>
          <a:bodyPr/>
          <a:lstStyle/>
          <a:p>
            <a:r>
              <a:rPr lang="en-US" dirty="0" smtClean="0"/>
              <a:t>Successful Stories</a:t>
            </a:r>
            <a:endParaRPr lang="en-US" dirty="0"/>
          </a:p>
        </p:txBody>
      </p:sp>
      <p:sp>
        <p:nvSpPr>
          <p:cNvPr id="7" name="Θέση αριθμού διαφάνειας 6"/>
          <p:cNvSpPr>
            <a:spLocks noGrp="1"/>
          </p:cNvSpPr>
          <p:nvPr>
            <p:ph type="sldNum" sz="quarter" idx="14"/>
          </p:nvPr>
        </p:nvSpPr>
        <p:spPr/>
        <p:txBody>
          <a:bodyPr/>
          <a:lstStyle/>
          <a:p>
            <a:pPr rtl="0"/>
            <a:fld id="{19B51A1E-902D-48AF-9020-955120F399B6}" type="slidenum">
              <a:rPr lang="el-GR" smtClean="0"/>
              <a:pPr rtl="0"/>
              <a:t>38</a:t>
            </a:fld>
            <a:endParaRPr lang="el-GR" dirty="0"/>
          </a:p>
        </p:txBody>
      </p:sp>
      <p:sp>
        <p:nvSpPr>
          <p:cNvPr id="10" name="Θέση εικόνας 9"/>
          <p:cNvSpPr>
            <a:spLocks noGrp="1"/>
          </p:cNvSpPr>
          <p:nvPr>
            <p:ph type="pic" sz="quarter" idx="12"/>
          </p:nvPr>
        </p:nvSpPr>
        <p:spPr/>
      </p:sp>
      <p:sp>
        <p:nvSpPr>
          <p:cNvPr id="12" name="Θέση περιεχομένου 3">
            <a:extLst>
              <a:ext uri="{FF2B5EF4-FFF2-40B4-BE49-F238E27FC236}">
                <a16:creationId xmlns:a16="http://schemas.microsoft.com/office/drawing/2014/main" id="{BF40752B-B871-4B72-8FE1-D34B8BB36D6A}"/>
              </a:ext>
            </a:extLst>
          </p:cNvPr>
          <p:cNvSpPr>
            <a:spLocks noGrp="1"/>
          </p:cNvSpPr>
          <p:nvPr>
            <p:ph sz="half" idx="4294967295"/>
          </p:nvPr>
        </p:nvSpPr>
        <p:spPr>
          <a:xfrm>
            <a:off x="6272382" y="825169"/>
            <a:ext cx="5153325" cy="3935005"/>
          </a:xfrm>
          <a:prstGeom prst="rect">
            <a:avLst/>
          </a:prstGeom>
        </p:spPr>
        <p:txBody>
          <a:bodyPr rtlCol="0">
            <a:noAutofit/>
          </a:bodyPr>
          <a:lstStyle/>
          <a:p>
            <a:pPr marL="342900" indent="-342900" algn="just">
              <a:lnSpc>
                <a:spcPct val="150000"/>
              </a:lnSpc>
            </a:pPr>
            <a:r>
              <a:rPr lang="en-US" sz="2000" dirty="0"/>
              <a:t>Except from the internal usage of Data Cube, it can also be used directly from </a:t>
            </a:r>
            <a:r>
              <a:rPr lang="en-US" sz="2000" b="1" dirty="0"/>
              <a:t>external users</a:t>
            </a:r>
            <a:r>
              <a:rPr lang="en-US" sz="2000" dirty="0"/>
              <a:t>. </a:t>
            </a:r>
          </a:p>
          <a:p>
            <a:pPr marL="342900" indent="-342900" algn="just">
              <a:lnSpc>
                <a:spcPct val="150000"/>
              </a:lnSpc>
            </a:pPr>
            <a:r>
              <a:rPr lang="en-US" sz="2000" dirty="0"/>
              <a:t>Data can be open-accessed so the pilot and other users exploit the simplified access for </a:t>
            </a:r>
            <a:r>
              <a:rPr lang="en-US" sz="2000" b="1" dirty="0"/>
              <a:t>analysis </a:t>
            </a:r>
            <a:r>
              <a:rPr lang="en-US" sz="2000" dirty="0"/>
              <a:t>and </a:t>
            </a:r>
            <a:r>
              <a:rPr lang="en-US" sz="2000" b="1" dirty="0"/>
              <a:t>validation </a:t>
            </a:r>
            <a:r>
              <a:rPr lang="en-US" sz="2000" dirty="0"/>
              <a:t>purposes. </a:t>
            </a:r>
          </a:p>
          <a:p>
            <a:pPr marL="342900" indent="-342900" algn="just">
              <a:lnSpc>
                <a:spcPct val="150000"/>
              </a:lnSpc>
            </a:pPr>
            <a:r>
              <a:rPr lang="en-US" sz="2000" dirty="0"/>
              <a:t>Three examples are presented each of them showcasing </a:t>
            </a:r>
            <a:r>
              <a:rPr lang="en-US" sz="2000" b="1" dirty="0"/>
              <a:t>different ways of exploiting the Data Cube</a:t>
            </a:r>
            <a:endParaRPr lang="en-US" sz="2000" b="1" dirty="0">
              <a:cs typeface="Helvetica"/>
            </a:endParaRPr>
          </a:p>
        </p:txBody>
      </p:sp>
    </p:spTree>
    <p:extLst>
      <p:ext uri="{BB962C8B-B14F-4D97-AF65-F5344CB8AC3E}">
        <p14:creationId xmlns:p14="http://schemas.microsoft.com/office/powerpoint/2010/main" val="1661855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8740940" cy="1325563"/>
          </a:xfrm>
        </p:spPr>
        <p:txBody>
          <a:bodyPr rtlCol="0">
            <a:normAutofit/>
          </a:bodyPr>
          <a:lstStyle/>
          <a:p>
            <a:r>
              <a:rPr lang="en-US" sz="3200" dirty="0"/>
              <a:t>Story 1: Time-Series Images on request</a:t>
            </a:r>
            <a:endParaRPr lang="el-GR" sz="3600" dirty="0"/>
          </a:p>
        </p:txBody>
      </p:sp>
      <p:sp>
        <p:nvSpPr>
          <p:cNvPr id="10" name="Ορθογώνιο 9"/>
          <p:cNvSpPr/>
          <p:nvPr/>
        </p:nvSpPr>
        <p:spPr>
          <a:xfrm>
            <a:off x="348469" y="1543322"/>
            <a:ext cx="6639185" cy="4093428"/>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r>
              <a:rPr lang="en-US" sz="2000" b="1" dirty="0"/>
              <a:t>Remote Sensing</a:t>
            </a:r>
            <a:r>
              <a:rPr lang="en-US" sz="2000" dirty="0"/>
              <a:t> </a:t>
            </a:r>
            <a:r>
              <a:rPr lang="en-US" sz="2000" b="1" dirty="0"/>
              <a:t>supports decision-making</a:t>
            </a:r>
            <a:r>
              <a:rPr lang="en-US" sz="2000" dirty="0"/>
              <a:t> by the experts. </a:t>
            </a:r>
            <a:endParaRPr lang="el-GR" sz="2000" dirty="0"/>
          </a:p>
          <a:p>
            <a:pPr marL="342900" indent="-342900" algn="just">
              <a:buFont typeface="Arial" panose="020B0604020202020204" pitchFamily="34" charset="0"/>
              <a:buChar char="•"/>
            </a:pPr>
            <a:r>
              <a:rPr lang="en-US" sz="2000" dirty="0"/>
              <a:t>To that direction, i</a:t>
            </a:r>
            <a:r>
              <a:rPr lang="en-US" sz="2000" b="1" dirty="0"/>
              <a:t>n-house or external systems</a:t>
            </a:r>
            <a:r>
              <a:rPr lang="en-US" sz="2000" dirty="0"/>
              <a:t> are used for analyzing satellite images. </a:t>
            </a:r>
            <a:endParaRPr lang="en-US" sz="2000" dirty="0">
              <a:cs typeface="Helvetica"/>
            </a:endParaRPr>
          </a:p>
          <a:p>
            <a:pPr marL="342900" indent="-342900" algn="just">
              <a:buFont typeface="Arial" panose="020B0604020202020204" pitchFamily="34" charset="0"/>
              <a:buChar char="•"/>
            </a:pPr>
            <a:r>
              <a:rPr lang="en-US" sz="2000" b="1" dirty="0">
                <a:cs typeface="Helvetica"/>
              </a:rPr>
              <a:t>ENVISION Data Cube offers an API</a:t>
            </a:r>
            <a:r>
              <a:rPr lang="en-US" sz="2000" dirty="0">
                <a:cs typeface="Helvetica"/>
              </a:rPr>
              <a:t> on top of it that accepts requests that include parcel id, time range and vegetation index / band. </a:t>
            </a:r>
          </a:p>
          <a:p>
            <a:pPr marL="342900" indent="-342900" algn="just">
              <a:buFont typeface="Arial" panose="020B0604020202020204" pitchFamily="34" charset="0"/>
              <a:buChar char="•"/>
            </a:pPr>
            <a:r>
              <a:rPr lang="en-US" sz="2000" dirty="0">
                <a:cs typeface="Helvetica"/>
              </a:rPr>
              <a:t>Once the request is accepted, the back-end system </a:t>
            </a:r>
            <a:r>
              <a:rPr lang="en-US" sz="2000" b="1" dirty="0">
                <a:cs typeface="Helvetica"/>
              </a:rPr>
              <a:t>generates time-series </a:t>
            </a:r>
            <a:r>
              <a:rPr lang="en-US" sz="2000" b="1" dirty="0" err="1">
                <a:cs typeface="Helvetica"/>
              </a:rPr>
              <a:t>GeoTIFFs</a:t>
            </a:r>
            <a:r>
              <a:rPr lang="en-US" sz="2000" dirty="0">
                <a:cs typeface="Helvetica"/>
              </a:rPr>
              <a:t> and pushes the results to </a:t>
            </a:r>
            <a:r>
              <a:rPr lang="en-US" sz="2000" b="1" dirty="0">
                <a:cs typeface="Helvetica"/>
              </a:rPr>
              <a:t>user's repository.</a:t>
            </a:r>
            <a:r>
              <a:rPr lang="en-US" sz="2000" dirty="0">
                <a:cs typeface="Helvetica"/>
              </a:rPr>
              <a:t> </a:t>
            </a:r>
          </a:p>
          <a:p>
            <a:pPr marL="342900" indent="-342900" algn="just">
              <a:buFont typeface="Arial" panose="020B0604020202020204" pitchFamily="34" charset="0"/>
              <a:buChar char="•"/>
            </a:pPr>
            <a:r>
              <a:rPr lang="en-US" sz="2000" dirty="0">
                <a:cs typeface="Helvetica"/>
              </a:rPr>
              <a:t>Thus, </a:t>
            </a:r>
            <a:r>
              <a:rPr lang="en-US" sz="2000" b="1" dirty="0">
                <a:cs typeface="Helvetica"/>
              </a:rPr>
              <a:t>decision-makers have an additional tool for the validation process.</a:t>
            </a:r>
          </a:p>
          <a:p>
            <a:pPr marL="342900" indent="-342900" algn="just">
              <a:buFont typeface="Arial" panose="020B0604020202020204" pitchFamily="34" charset="0"/>
              <a:buChar char="•"/>
            </a:pPr>
            <a:endParaRPr lang="en-US" sz="2000" dirty="0">
              <a:cs typeface="Helvetica"/>
            </a:endParaRPr>
          </a:p>
        </p:txBody>
      </p:sp>
      <p:grpSp>
        <p:nvGrpSpPr>
          <p:cNvPr id="4" name="Ομάδα 3">
            <a:extLst>
              <a:ext uri="{FF2B5EF4-FFF2-40B4-BE49-F238E27FC236}">
                <a16:creationId xmlns:a16="http://schemas.microsoft.com/office/drawing/2014/main" id="{7FC92610-F6FB-A65A-5AE8-17EEA15E045A}"/>
              </a:ext>
            </a:extLst>
          </p:cNvPr>
          <p:cNvGrpSpPr/>
          <p:nvPr/>
        </p:nvGrpSpPr>
        <p:grpSpPr>
          <a:xfrm>
            <a:off x="10392408" y="3263638"/>
            <a:ext cx="789744" cy="1200358"/>
            <a:chOff x="8309364" y="3061539"/>
            <a:chExt cx="1451102" cy="2609339"/>
          </a:xfrm>
        </p:grpSpPr>
        <p:pic>
          <p:nvPicPr>
            <p:cNvPr id="5" name="Εικόνα 7">
              <a:extLst>
                <a:ext uri="{FF2B5EF4-FFF2-40B4-BE49-F238E27FC236}">
                  <a16:creationId xmlns:a16="http://schemas.microsoft.com/office/drawing/2014/main" id="{FEA1962A-8E50-BC80-59F2-661A7C6F9077}"/>
                </a:ext>
              </a:extLst>
            </p:cNvPr>
            <p:cNvPicPr>
              <a:picLocks noChangeAspect="1"/>
            </p:cNvPicPr>
            <p:nvPr/>
          </p:nvPicPr>
          <p:blipFill>
            <a:blip r:embed="rId3"/>
            <a:stretch>
              <a:fillRect/>
            </a:stretch>
          </p:blipFill>
          <p:spPr>
            <a:xfrm>
              <a:off x="8419381" y="4645324"/>
              <a:ext cx="744748" cy="730371"/>
            </a:xfrm>
            <a:prstGeom prst="rect">
              <a:avLst/>
            </a:prstGeom>
          </p:spPr>
        </p:pic>
        <p:sp>
          <p:nvSpPr>
            <p:cNvPr id="6" name="Rectangle 22">
              <a:extLst>
                <a:ext uri="{FF2B5EF4-FFF2-40B4-BE49-F238E27FC236}">
                  <a16:creationId xmlns:a16="http://schemas.microsoft.com/office/drawing/2014/main" id="{E5A00039-1C68-ABE3-4983-2820042EA1EA}"/>
                </a:ext>
              </a:extLst>
            </p:cNvPr>
            <p:cNvSpPr/>
            <p:nvPr/>
          </p:nvSpPr>
          <p:spPr bwMode="auto">
            <a:xfrm>
              <a:off x="8309364" y="4438087"/>
              <a:ext cx="1451102" cy="1232791"/>
            </a:xfrm>
            <a:prstGeom prst="rect">
              <a:avLst/>
            </a:prstGeom>
            <a:solidFill>
              <a:schemeClr val="tx2"/>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7" name="Rectangle 39">
              <a:extLst>
                <a:ext uri="{FF2B5EF4-FFF2-40B4-BE49-F238E27FC236}">
                  <a16:creationId xmlns:a16="http://schemas.microsoft.com/office/drawing/2014/main" id="{60E8A518-68BF-5156-3968-19B2BECBD3EA}"/>
                </a:ext>
              </a:extLst>
            </p:cNvPr>
            <p:cNvSpPr/>
            <p:nvPr/>
          </p:nvSpPr>
          <p:spPr bwMode="auto">
            <a:xfrm>
              <a:off x="8309364" y="3979238"/>
              <a:ext cx="1451102" cy="1218413"/>
            </a:xfrm>
            <a:prstGeom prst="rect">
              <a:avLst/>
            </a:prstGeom>
            <a:solidFill>
              <a:schemeClr val="accent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8" name="Rectangle 38">
              <a:extLst>
                <a:ext uri="{FF2B5EF4-FFF2-40B4-BE49-F238E27FC236}">
                  <a16:creationId xmlns:a16="http://schemas.microsoft.com/office/drawing/2014/main" id="{3BA2AE8D-DC51-6A3F-477E-437CA0078D9E}"/>
                </a:ext>
              </a:extLst>
            </p:cNvPr>
            <p:cNvSpPr/>
            <p:nvPr/>
          </p:nvSpPr>
          <p:spPr bwMode="auto">
            <a:xfrm>
              <a:off x="8309364" y="3520389"/>
              <a:ext cx="1451102" cy="1218413"/>
            </a:xfrm>
            <a:prstGeom prst="rect">
              <a:avLst/>
            </a:prstGeom>
            <a:solidFill>
              <a:schemeClr val="accent2"/>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9" name="Rectangle 37">
              <a:extLst>
                <a:ext uri="{FF2B5EF4-FFF2-40B4-BE49-F238E27FC236}">
                  <a16:creationId xmlns:a16="http://schemas.microsoft.com/office/drawing/2014/main" id="{932D81CC-65AF-40D4-DEFF-98F7F44DEE92}"/>
                </a:ext>
              </a:extLst>
            </p:cNvPr>
            <p:cNvSpPr/>
            <p:nvPr/>
          </p:nvSpPr>
          <p:spPr bwMode="auto">
            <a:xfrm>
              <a:off x="8309364" y="3061539"/>
              <a:ext cx="1451102" cy="1218413"/>
            </a:xfrm>
            <a:prstGeom prst="rect">
              <a:avLst/>
            </a:prstGeom>
            <a:solidFill>
              <a:schemeClr val="accent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grpSp>
      <p:pic>
        <p:nvPicPr>
          <p:cNvPr id="11" name="Εικόνα 24">
            <a:extLst>
              <a:ext uri="{FF2B5EF4-FFF2-40B4-BE49-F238E27FC236}">
                <a16:creationId xmlns:a16="http://schemas.microsoft.com/office/drawing/2014/main" id="{D1884B1B-2C26-9525-5FC7-45B6B5316C00}"/>
              </a:ext>
            </a:extLst>
          </p:cNvPr>
          <p:cNvPicPr>
            <a:picLocks noChangeAspect="1"/>
          </p:cNvPicPr>
          <p:nvPr/>
        </p:nvPicPr>
        <p:blipFill>
          <a:blip r:embed="rId4"/>
          <a:stretch>
            <a:fillRect/>
          </a:stretch>
        </p:blipFill>
        <p:spPr>
          <a:xfrm>
            <a:off x="7483178" y="1928820"/>
            <a:ext cx="1190446" cy="1176068"/>
          </a:xfrm>
          <a:prstGeom prst="rect">
            <a:avLst/>
          </a:prstGeom>
        </p:spPr>
      </p:pic>
      <p:pic>
        <p:nvPicPr>
          <p:cNvPr id="12" name="Εικόνα 25">
            <a:extLst>
              <a:ext uri="{FF2B5EF4-FFF2-40B4-BE49-F238E27FC236}">
                <a16:creationId xmlns:a16="http://schemas.microsoft.com/office/drawing/2014/main" id="{9BBDF5C9-20C5-7A42-B9A3-57540A929379}"/>
              </a:ext>
            </a:extLst>
          </p:cNvPr>
          <p:cNvPicPr>
            <a:picLocks noChangeAspect="1"/>
          </p:cNvPicPr>
          <p:nvPr/>
        </p:nvPicPr>
        <p:blipFill>
          <a:blip r:embed="rId5"/>
          <a:stretch>
            <a:fillRect/>
          </a:stretch>
        </p:blipFill>
        <p:spPr>
          <a:xfrm>
            <a:off x="10042350" y="1983454"/>
            <a:ext cx="1434861" cy="923027"/>
          </a:xfrm>
          <a:prstGeom prst="rect">
            <a:avLst/>
          </a:prstGeom>
        </p:spPr>
      </p:pic>
      <p:cxnSp>
        <p:nvCxnSpPr>
          <p:cNvPr id="13" name="Ευθύγραμμο βέλος σύνδεσης 12">
            <a:extLst>
              <a:ext uri="{FF2B5EF4-FFF2-40B4-BE49-F238E27FC236}">
                <a16:creationId xmlns:a16="http://schemas.microsoft.com/office/drawing/2014/main" id="{2EBF6D3B-D31D-2287-E6C3-5D7F7A091E37}"/>
              </a:ext>
            </a:extLst>
          </p:cNvPr>
          <p:cNvCxnSpPr/>
          <p:nvPr/>
        </p:nvCxnSpPr>
        <p:spPr>
          <a:xfrm>
            <a:off x="8669850" y="2583528"/>
            <a:ext cx="1374475" cy="8626"/>
          </a:xfrm>
          <a:prstGeom prst="straightConnector1">
            <a:avLst/>
          </a:prstGeom>
          <a:ln w="28575">
            <a:solidFill>
              <a:srgbClr val="4472C4"/>
            </a:solidFill>
            <a:prstDash val="dash"/>
            <a:tailEnd type="triangle"/>
          </a:ln>
        </p:spPr>
        <p:style>
          <a:lnRef idx="3">
            <a:schemeClr val="accent5"/>
          </a:lnRef>
          <a:fillRef idx="0">
            <a:schemeClr val="accent5"/>
          </a:fillRef>
          <a:effectRef idx="2">
            <a:schemeClr val="accent5"/>
          </a:effectRef>
          <a:fontRef idx="minor">
            <a:schemeClr val="tx1"/>
          </a:fontRef>
        </p:style>
      </p:cxnSp>
      <p:sp>
        <p:nvSpPr>
          <p:cNvPr id="14" name="Ορθογώνιο 13">
            <a:extLst>
              <a:ext uri="{FF2B5EF4-FFF2-40B4-BE49-F238E27FC236}">
                <a16:creationId xmlns:a16="http://schemas.microsoft.com/office/drawing/2014/main" id="{78C39DAE-0048-E81A-8714-B6007D89D79F}"/>
              </a:ext>
            </a:extLst>
          </p:cNvPr>
          <p:cNvSpPr/>
          <p:nvPr/>
        </p:nvSpPr>
        <p:spPr>
          <a:xfrm>
            <a:off x="7446876" y="1763120"/>
            <a:ext cx="1639017" cy="3393055"/>
          </a:xfrm>
          <a:prstGeom prst="rect">
            <a:avLst/>
          </a:prstGeom>
          <a:noFill/>
          <a:ln w="12700">
            <a:solidFill>
              <a:srgbClr val="4472C4"/>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CE794E76-0688-8E36-CCF7-218EDF449592}"/>
              </a:ext>
            </a:extLst>
          </p:cNvPr>
          <p:cNvSpPr/>
          <p:nvPr/>
        </p:nvSpPr>
        <p:spPr>
          <a:xfrm>
            <a:off x="9977291" y="1763119"/>
            <a:ext cx="1754036" cy="3393055"/>
          </a:xfrm>
          <a:prstGeom prst="rect">
            <a:avLst/>
          </a:prstGeom>
          <a:noFill/>
          <a:ln w="12700">
            <a:solidFill>
              <a:srgbClr val="4472C4"/>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cxnSp>
        <p:nvCxnSpPr>
          <p:cNvPr id="16" name="Ευθύγραμμο βέλος σύνδεσης 15">
            <a:extLst>
              <a:ext uri="{FF2B5EF4-FFF2-40B4-BE49-F238E27FC236}">
                <a16:creationId xmlns:a16="http://schemas.microsoft.com/office/drawing/2014/main" id="{267F4933-7320-C7FB-B081-37642C5B069F}"/>
              </a:ext>
            </a:extLst>
          </p:cNvPr>
          <p:cNvCxnSpPr>
            <a:cxnSpLocks/>
          </p:cNvCxnSpPr>
          <p:nvPr/>
        </p:nvCxnSpPr>
        <p:spPr>
          <a:xfrm flipH="1">
            <a:off x="8707231" y="4093150"/>
            <a:ext cx="1414732" cy="8626"/>
          </a:xfrm>
          <a:prstGeom prst="straightConnector1">
            <a:avLst/>
          </a:prstGeom>
          <a:ln w="28575">
            <a:solidFill>
              <a:srgbClr val="4472C4"/>
            </a:solidFill>
            <a:prstDash val="dash"/>
            <a:tailEnd type="triangle"/>
          </a:ln>
        </p:spPr>
        <p:style>
          <a:lnRef idx="3">
            <a:schemeClr val="accent5"/>
          </a:lnRef>
          <a:fillRef idx="0">
            <a:schemeClr val="accent5"/>
          </a:fillRef>
          <a:effectRef idx="2">
            <a:schemeClr val="accent5"/>
          </a:effectRef>
          <a:fontRef idx="minor">
            <a:schemeClr val="tx1"/>
          </a:fontRef>
        </p:style>
      </p:cxnSp>
      <p:pic>
        <p:nvPicPr>
          <p:cNvPr id="17" name="Εικόνα 33">
            <a:extLst>
              <a:ext uri="{FF2B5EF4-FFF2-40B4-BE49-F238E27FC236}">
                <a16:creationId xmlns:a16="http://schemas.microsoft.com/office/drawing/2014/main" id="{ECD3E379-E72E-0AE9-C07C-FBA67A50AE4F}"/>
              </a:ext>
            </a:extLst>
          </p:cNvPr>
          <p:cNvPicPr>
            <a:picLocks noChangeAspect="1"/>
          </p:cNvPicPr>
          <p:nvPr/>
        </p:nvPicPr>
        <p:blipFill>
          <a:blip r:embed="rId6"/>
          <a:stretch>
            <a:fillRect/>
          </a:stretch>
        </p:blipFill>
        <p:spPr>
          <a:xfrm>
            <a:off x="7478147" y="3462165"/>
            <a:ext cx="1171756" cy="1229265"/>
          </a:xfrm>
          <a:prstGeom prst="rect">
            <a:avLst/>
          </a:prstGeom>
        </p:spPr>
      </p:pic>
      <p:sp>
        <p:nvSpPr>
          <p:cNvPr id="18" name="TextBox 17">
            <a:extLst>
              <a:ext uri="{FF2B5EF4-FFF2-40B4-BE49-F238E27FC236}">
                <a16:creationId xmlns:a16="http://schemas.microsoft.com/office/drawing/2014/main" id="{B8925F36-A2D1-3171-766B-FAB5C49BCB2C}"/>
              </a:ext>
            </a:extLst>
          </p:cNvPr>
          <p:cNvSpPr txBox="1"/>
          <p:nvPr/>
        </p:nvSpPr>
        <p:spPr>
          <a:xfrm>
            <a:off x="7451728" y="4880671"/>
            <a:ext cx="1636143" cy="307777"/>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1400" dirty="0" err="1"/>
              <a:t>External</a:t>
            </a:r>
            <a:r>
              <a:rPr lang="el-GR" sz="1400" dirty="0"/>
              <a:t> </a:t>
            </a:r>
            <a:r>
              <a:rPr lang="el-GR" sz="1400" dirty="0" err="1"/>
              <a:t>Users</a:t>
            </a:r>
            <a:endParaRPr lang="el-GR" sz="1400">
              <a:cs typeface="Helvetica"/>
            </a:endParaRPr>
          </a:p>
        </p:txBody>
      </p:sp>
      <p:sp>
        <p:nvSpPr>
          <p:cNvPr id="19" name="TextBox 18">
            <a:extLst>
              <a:ext uri="{FF2B5EF4-FFF2-40B4-BE49-F238E27FC236}">
                <a16:creationId xmlns:a16="http://schemas.microsoft.com/office/drawing/2014/main" id="{F84D9252-4F74-5CF1-41F0-428F239C5D94}"/>
              </a:ext>
            </a:extLst>
          </p:cNvPr>
          <p:cNvSpPr txBox="1"/>
          <p:nvPr/>
        </p:nvSpPr>
        <p:spPr>
          <a:xfrm>
            <a:off x="9982143" y="4837538"/>
            <a:ext cx="1751161" cy="307777"/>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1400" dirty="0"/>
              <a:t>ENVISION DC</a:t>
            </a:r>
            <a:endParaRPr lang="el-GR" dirty="0" err="1"/>
          </a:p>
        </p:txBody>
      </p:sp>
      <p:cxnSp>
        <p:nvCxnSpPr>
          <p:cNvPr id="20" name="Ευθύγραμμο βέλος σύνδεσης 19">
            <a:extLst>
              <a:ext uri="{FF2B5EF4-FFF2-40B4-BE49-F238E27FC236}">
                <a16:creationId xmlns:a16="http://schemas.microsoft.com/office/drawing/2014/main" id="{E42F41C0-5996-9025-4A53-EA49188ECD74}"/>
              </a:ext>
            </a:extLst>
          </p:cNvPr>
          <p:cNvCxnSpPr>
            <a:cxnSpLocks/>
          </p:cNvCxnSpPr>
          <p:nvPr/>
        </p:nvCxnSpPr>
        <p:spPr>
          <a:xfrm>
            <a:off x="10783322" y="2885451"/>
            <a:ext cx="8626" cy="439947"/>
          </a:xfrm>
          <a:prstGeom prst="straightConnector1">
            <a:avLst/>
          </a:prstGeom>
          <a:ln w="28575">
            <a:solidFill>
              <a:srgbClr val="4472C4"/>
            </a:solidFill>
            <a:prstDash val="solid"/>
            <a:tailEnd type="triangle"/>
          </a:ln>
        </p:spPr>
        <p:style>
          <a:lnRef idx="3">
            <a:schemeClr val="accent5"/>
          </a:lnRef>
          <a:fillRef idx="0">
            <a:schemeClr val="accent5"/>
          </a:fillRef>
          <a:effectRef idx="2">
            <a:schemeClr val="accent5"/>
          </a:effectRef>
          <a:fontRef idx="minor">
            <a:schemeClr val="tx1"/>
          </a:fontRef>
        </p:style>
      </p:cxnSp>
      <p:pic>
        <p:nvPicPr>
          <p:cNvPr id="21" name="Εικόνα 5" descr="Εικόνα που περιέχει κείμενο&#10;&#10;Περιγραφή που δημιουργήθηκε αυτόματα">
            <a:extLst>
              <a:ext uri="{FF2B5EF4-FFF2-40B4-BE49-F238E27FC236}">
                <a16:creationId xmlns:a16="http://schemas.microsoft.com/office/drawing/2014/main" id="{1916D382-F80C-BD0F-CF40-63845FAA5331}"/>
              </a:ext>
            </a:extLst>
          </p:cNvPr>
          <p:cNvPicPr>
            <a:picLocks noChangeAspect="1"/>
          </p:cNvPicPr>
          <p:nvPr/>
        </p:nvPicPr>
        <p:blipFill>
          <a:blip r:embed="rId7"/>
          <a:stretch>
            <a:fillRect/>
          </a:stretch>
        </p:blipFill>
        <p:spPr>
          <a:xfrm>
            <a:off x="9972619" y="1758446"/>
            <a:ext cx="553529" cy="567905"/>
          </a:xfrm>
          <a:prstGeom prst="rect">
            <a:avLst/>
          </a:prstGeom>
        </p:spPr>
      </p:pic>
    </p:spTree>
    <p:extLst>
      <p:ext uri="{BB962C8B-B14F-4D97-AF65-F5344CB8AC3E}">
        <p14:creationId xmlns:p14="http://schemas.microsoft.com/office/powerpoint/2010/main" val="180246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815666" y="3029106"/>
            <a:ext cx="1997441" cy="1908526"/>
          </a:xfrm>
          <a:prstGeom prst="rect">
            <a:avLst/>
          </a:prstGeom>
          <a:solidFill>
            <a:schemeClr val="tx2"/>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2" name="Title 1"/>
          <p:cNvSpPr>
            <a:spLocks noGrp="1"/>
          </p:cNvSpPr>
          <p:nvPr>
            <p:ph type="title"/>
          </p:nvPr>
        </p:nvSpPr>
        <p:spPr>
          <a:xfrm>
            <a:off x="-482995" y="504483"/>
            <a:ext cx="6911040" cy="415163"/>
          </a:xfrm>
        </p:spPr>
        <p:txBody>
          <a:bodyPr>
            <a:noAutofit/>
          </a:bodyPr>
          <a:lstStyle/>
          <a:p>
            <a:pPr algn="r"/>
            <a:r>
              <a:rPr lang="en-US" b="1" dirty="0"/>
              <a:t>The data cube solution</a:t>
            </a:r>
          </a:p>
        </p:txBody>
      </p:sp>
      <p:sp>
        <p:nvSpPr>
          <p:cNvPr id="40" name="Rectangle 39"/>
          <p:cNvSpPr/>
          <p:nvPr/>
        </p:nvSpPr>
        <p:spPr bwMode="auto">
          <a:xfrm>
            <a:off x="4815666" y="2570257"/>
            <a:ext cx="1997441" cy="1908526"/>
          </a:xfrm>
          <a:prstGeom prst="rect">
            <a:avLst/>
          </a:prstGeom>
          <a:solidFill>
            <a:schemeClr val="accent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39" name="Rectangle 38"/>
          <p:cNvSpPr/>
          <p:nvPr/>
        </p:nvSpPr>
        <p:spPr bwMode="auto">
          <a:xfrm>
            <a:off x="4815666" y="2111408"/>
            <a:ext cx="1997441" cy="1908526"/>
          </a:xfrm>
          <a:prstGeom prst="rect">
            <a:avLst/>
          </a:prstGeom>
          <a:solidFill>
            <a:schemeClr val="accent2"/>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38" name="Rectangle 37"/>
          <p:cNvSpPr/>
          <p:nvPr/>
        </p:nvSpPr>
        <p:spPr bwMode="auto">
          <a:xfrm>
            <a:off x="4815666" y="1652558"/>
            <a:ext cx="1997441" cy="1908526"/>
          </a:xfrm>
          <a:prstGeom prst="rect">
            <a:avLst/>
          </a:prstGeom>
          <a:solidFill>
            <a:schemeClr val="accent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36" name="Rectangle 35"/>
          <p:cNvSpPr/>
          <p:nvPr/>
        </p:nvSpPr>
        <p:spPr bwMode="auto">
          <a:xfrm>
            <a:off x="4815666" y="1193709"/>
            <a:ext cx="1997441" cy="1908526"/>
          </a:xfrm>
          <a:prstGeom prst="rect">
            <a:avLst/>
          </a:prstGeom>
          <a:solidFill>
            <a:schemeClr val="accent4"/>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sp>
        <p:nvSpPr>
          <p:cNvPr id="67" name="Rectangle 66"/>
          <p:cNvSpPr/>
          <p:nvPr/>
        </p:nvSpPr>
        <p:spPr bwMode="auto">
          <a:xfrm>
            <a:off x="4815666" y="734860"/>
            <a:ext cx="1997441" cy="1908526"/>
          </a:xfrm>
          <a:prstGeom prst="rect">
            <a:avLst/>
          </a:prstGeom>
          <a:solidFill>
            <a:schemeClr val="accent5"/>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algn="ctr"/>
            <a:endParaRPr lang="en-US" sz="1350" dirty="0"/>
          </a:p>
        </p:txBody>
      </p:sp>
      <p:grpSp>
        <p:nvGrpSpPr>
          <p:cNvPr id="80" name="Group 79"/>
          <p:cNvGrpSpPr/>
          <p:nvPr/>
        </p:nvGrpSpPr>
        <p:grpSpPr>
          <a:xfrm>
            <a:off x="1089925" y="1806952"/>
            <a:ext cx="2630665" cy="1653924"/>
            <a:chOff x="7724233" y="1745053"/>
            <a:chExt cx="3507550" cy="1339528"/>
          </a:xfrm>
        </p:grpSpPr>
        <p:sp>
          <p:nvSpPr>
            <p:cNvPr id="81" name="TextBox 80"/>
            <p:cNvSpPr txBox="1"/>
            <p:nvPr/>
          </p:nvSpPr>
          <p:spPr>
            <a:xfrm>
              <a:off x="7724233" y="1745053"/>
              <a:ext cx="2616566" cy="336516"/>
            </a:xfrm>
            <a:prstGeom prst="rect">
              <a:avLst/>
            </a:prstGeom>
            <a:noFill/>
          </p:spPr>
          <p:txBody>
            <a:bodyPr wrap="square" lIns="0" rIns="0" rtlCol="0" anchor="ctr">
              <a:spAutoFit/>
            </a:bodyPr>
            <a:lstStyle/>
            <a:p>
              <a:pPr algn="r"/>
              <a:r>
                <a:rPr lang="en-US" sz="2100" b="1" dirty="0"/>
                <a:t>Definition</a:t>
              </a:r>
            </a:p>
          </p:txBody>
        </p:sp>
        <p:sp>
          <p:nvSpPr>
            <p:cNvPr id="82" name="TextBox 81"/>
            <p:cNvSpPr txBox="1"/>
            <p:nvPr/>
          </p:nvSpPr>
          <p:spPr>
            <a:xfrm>
              <a:off x="8838133" y="2093728"/>
              <a:ext cx="2393650" cy="990853"/>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050" dirty="0"/>
                <a:t>Multi-dimensional ("n-D") array of values with at least one dimension of spatial or temporal definition. </a:t>
              </a:r>
            </a:p>
            <a:p>
              <a:pPr marL="171450" indent="-171450" algn="just">
                <a:buFont typeface="Arial" panose="020B0604020202020204" pitchFamily="34" charset="0"/>
                <a:buChar char="•"/>
              </a:pPr>
              <a:r>
                <a:rPr lang="en-US" sz="1050" dirty="0"/>
                <a:t>EO data have typically three dimensions: </a:t>
              </a:r>
              <a:r>
                <a:rPr lang="en-US" sz="1050" dirty="0" err="1"/>
                <a:t>lat</a:t>
              </a:r>
              <a:r>
                <a:rPr lang="en-US" sz="1050" dirty="0"/>
                <a:t>, </a:t>
              </a:r>
              <a:r>
                <a:rPr lang="en-US" sz="1050" dirty="0" err="1"/>
                <a:t>lon</a:t>
              </a:r>
              <a:r>
                <a:rPr lang="en-US" sz="1050" dirty="0"/>
                <a:t> and time</a:t>
              </a:r>
            </a:p>
            <a:p>
              <a:pPr algn="just"/>
              <a:endParaRPr lang="en-US" sz="1050" dirty="0"/>
            </a:p>
          </p:txBody>
        </p:sp>
      </p:grpSp>
      <p:sp>
        <p:nvSpPr>
          <p:cNvPr id="34" name="TextBox 33">
            <a:extLst>
              <a:ext uri="{FF2B5EF4-FFF2-40B4-BE49-F238E27FC236}">
                <a16:creationId xmlns:a16="http://schemas.microsoft.com/office/drawing/2014/main" id="{5760D138-0977-4C5A-850F-93F0FE72BEB2}"/>
              </a:ext>
            </a:extLst>
          </p:cNvPr>
          <p:cNvSpPr txBox="1"/>
          <p:nvPr/>
        </p:nvSpPr>
        <p:spPr>
          <a:xfrm>
            <a:off x="2001243" y="1289537"/>
            <a:ext cx="662405" cy="414555"/>
          </a:xfrm>
          <a:custGeom>
            <a:avLst/>
            <a:gdLst>
              <a:gd name="connsiteX0" fmla="*/ 291405 w 1050279"/>
              <a:gd name="connsiteY0" fmla="*/ 148159 h 657300"/>
              <a:gd name="connsiteX1" fmla="*/ 271760 w 1050279"/>
              <a:gd name="connsiteY1" fmla="*/ 151024 h 657300"/>
              <a:gd name="connsiteX2" fmla="*/ 256003 w 1050279"/>
              <a:gd name="connsiteY2" fmla="*/ 160642 h 657300"/>
              <a:gd name="connsiteX3" fmla="*/ 243929 w 1050279"/>
              <a:gd name="connsiteY3" fmla="*/ 174352 h 657300"/>
              <a:gd name="connsiteX4" fmla="*/ 234925 w 1050279"/>
              <a:gd name="connsiteY4" fmla="*/ 193179 h 657300"/>
              <a:gd name="connsiteX5" fmla="*/ 228376 w 1050279"/>
              <a:gd name="connsiteY5" fmla="*/ 214257 h 657300"/>
              <a:gd name="connsiteX6" fmla="*/ 223874 w 1050279"/>
              <a:gd name="connsiteY6" fmla="*/ 238814 h 657300"/>
              <a:gd name="connsiteX7" fmla="*/ 221214 w 1050279"/>
              <a:gd name="connsiteY7" fmla="*/ 263779 h 657300"/>
              <a:gd name="connsiteX8" fmla="*/ 219782 w 1050279"/>
              <a:gd name="connsiteY8" fmla="*/ 290792 h 657300"/>
              <a:gd name="connsiteX9" fmla="*/ 219372 w 1050279"/>
              <a:gd name="connsiteY9" fmla="*/ 316372 h 657300"/>
              <a:gd name="connsiteX10" fmla="*/ 219372 w 1050279"/>
              <a:gd name="connsiteY10" fmla="*/ 341747 h 657300"/>
              <a:gd name="connsiteX11" fmla="*/ 219372 w 1050279"/>
              <a:gd name="connsiteY11" fmla="*/ 349523 h 657300"/>
              <a:gd name="connsiteX12" fmla="*/ 219782 w 1050279"/>
              <a:gd name="connsiteY12" fmla="*/ 377763 h 657300"/>
              <a:gd name="connsiteX13" fmla="*/ 221623 w 1050279"/>
              <a:gd name="connsiteY13" fmla="*/ 407845 h 657300"/>
              <a:gd name="connsiteX14" fmla="*/ 225512 w 1050279"/>
              <a:gd name="connsiteY14" fmla="*/ 438950 h 657300"/>
              <a:gd name="connsiteX15" fmla="*/ 232674 w 1050279"/>
              <a:gd name="connsiteY15" fmla="*/ 466576 h 657300"/>
              <a:gd name="connsiteX16" fmla="*/ 243929 w 1050279"/>
              <a:gd name="connsiteY16" fmla="*/ 490314 h 657300"/>
              <a:gd name="connsiteX17" fmla="*/ 260505 w 1050279"/>
              <a:gd name="connsiteY17" fmla="*/ 505662 h 657300"/>
              <a:gd name="connsiteX18" fmla="*/ 283220 w 1050279"/>
              <a:gd name="connsiteY18" fmla="*/ 511597 h 657300"/>
              <a:gd name="connsiteX19" fmla="*/ 308799 w 1050279"/>
              <a:gd name="connsiteY19" fmla="*/ 505458 h 657300"/>
              <a:gd name="connsiteX20" fmla="*/ 327217 w 1050279"/>
              <a:gd name="connsiteY20" fmla="*/ 490724 h 657300"/>
              <a:gd name="connsiteX21" fmla="*/ 339291 w 1050279"/>
              <a:gd name="connsiteY21" fmla="*/ 466986 h 657300"/>
              <a:gd name="connsiteX22" fmla="*/ 346658 w 1050279"/>
              <a:gd name="connsiteY22" fmla="*/ 440178 h 657300"/>
              <a:gd name="connsiteX23" fmla="*/ 350341 w 1050279"/>
              <a:gd name="connsiteY23" fmla="*/ 409482 h 657300"/>
              <a:gd name="connsiteX24" fmla="*/ 351774 w 1050279"/>
              <a:gd name="connsiteY24" fmla="*/ 380628 h 657300"/>
              <a:gd name="connsiteX25" fmla="*/ 351978 w 1050279"/>
              <a:gd name="connsiteY25" fmla="*/ 353207 h 657300"/>
              <a:gd name="connsiteX26" fmla="*/ 351978 w 1050279"/>
              <a:gd name="connsiteY26" fmla="*/ 347886 h 657300"/>
              <a:gd name="connsiteX27" fmla="*/ 353615 w 1050279"/>
              <a:gd name="connsiteY27" fmla="*/ 304503 h 657300"/>
              <a:gd name="connsiteX28" fmla="*/ 353820 w 1050279"/>
              <a:gd name="connsiteY28" fmla="*/ 288131 h 657300"/>
              <a:gd name="connsiteX29" fmla="*/ 354025 w 1050279"/>
              <a:gd name="connsiteY29" fmla="*/ 265007 h 657300"/>
              <a:gd name="connsiteX30" fmla="*/ 352797 w 1050279"/>
              <a:gd name="connsiteY30" fmla="*/ 239837 h 657300"/>
              <a:gd name="connsiteX31" fmla="*/ 349523 w 1050279"/>
              <a:gd name="connsiteY31" fmla="*/ 212824 h 657300"/>
              <a:gd name="connsiteX32" fmla="*/ 342769 w 1050279"/>
              <a:gd name="connsiteY32" fmla="*/ 188677 h 657300"/>
              <a:gd name="connsiteX33" fmla="*/ 331514 w 1050279"/>
              <a:gd name="connsiteY33" fmla="*/ 167190 h 657300"/>
              <a:gd name="connsiteX34" fmla="*/ 314734 w 1050279"/>
              <a:gd name="connsiteY34" fmla="*/ 153684 h 657300"/>
              <a:gd name="connsiteX35" fmla="*/ 291405 w 1050279"/>
              <a:gd name="connsiteY35" fmla="*/ 148159 h 657300"/>
              <a:gd name="connsiteX36" fmla="*/ 857100 w 1050279"/>
              <a:gd name="connsiteY36" fmla="*/ 18827 h 657300"/>
              <a:gd name="connsiteX37" fmla="*/ 1004440 w 1050279"/>
              <a:gd name="connsiteY37" fmla="*/ 20464 h 657300"/>
              <a:gd name="connsiteX38" fmla="*/ 1036363 w 1050279"/>
              <a:gd name="connsiteY38" fmla="*/ 18827 h 657300"/>
              <a:gd name="connsiteX39" fmla="*/ 1041479 w 1050279"/>
              <a:gd name="connsiteY39" fmla="*/ 20873 h 657300"/>
              <a:gd name="connsiteX40" fmla="*/ 1044140 w 1050279"/>
              <a:gd name="connsiteY40" fmla="*/ 27012 h 657300"/>
              <a:gd name="connsiteX41" fmla="*/ 1045163 w 1050279"/>
              <a:gd name="connsiteY41" fmla="*/ 35607 h 657300"/>
              <a:gd name="connsiteX42" fmla="*/ 1045367 w 1050279"/>
              <a:gd name="connsiteY42" fmla="*/ 49113 h 657300"/>
              <a:gd name="connsiteX43" fmla="*/ 1045367 w 1050279"/>
              <a:gd name="connsiteY43" fmla="*/ 267668 h 657300"/>
              <a:gd name="connsiteX44" fmla="*/ 1047823 w 1050279"/>
              <a:gd name="connsiteY44" fmla="*/ 450001 h 657300"/>
              <a:gd name="connsiteX45" fmla="*/ 1050279 w 1050279"/>
              <a:gd name="connsiteY45" fmla="*/ 632743 h 657300"/>
              <a:gd name="connsiteX46" fmla="*/ 991343 w 1050279"/>
              <a:gd name="connsiteY46" fmla="*/ 647477 h 657300"/>
              <a:gd name="connsiteX47" fmla="*/ 969242 w 1050279"/>
              <a:gd name="connsiteY47" fmla="*/ 647068 h 657300"/>
              <a:gd name="connsiteX48" fmla="*/ 950415 w 1050279"/>
              <a:gd name="connsiteY48" fmla="*/ 646658 h 657300"/>
              <a:gd name="connsiteX49" fmla="*/ 918082 w 1050279"/>
              <a:gd name="connsiteY49" fmla="*/ 647068 h 657300"/>
              <a:gd name="connsiteX50" fmla="*/ 887386 w 1050279"/>
              <a:gd name="connsiteY50" fmla="*/ 647477 h 657300"/>
              <a:gd name="connsiteX51" fmla="*/ 811261 w 1050279"/>
              <a:gd name="connsiteY51" fmla="*/ 645840 h 657300"/>
              <a:gd name="connsiteX52" fmla="*/ 800620 w 1050279"/>
              <a:gd name="connsiteY52" fmla="*/ 631924 h 657300"/>
              <a:gd name="connsiteX53" fmla="*/ 796527 w 1050279"/>
              <a:gd name="connsiteY53" fmla="*/ 614735 h 657300"/>
              <a:gd name="connsiteX54" fmla="*/ 798164 w 1050279"/>
              <a:gd name="connsiteY54" fmla="*/ 434653 h 657300"/>
              <a:gd name="connsiteX55" fmla="*/ 798164 w 1050279"/>
              <a:gd name="connsiteY55" fmla="*/ 256208 h 657300"/>
              <a:gd name="connsiteX56" fmla="*/ 686022 w 1050279"/>
              <a:gd name="connsiteY56" fmla="*/ 311870 h 657300"/>
              <a:gd name="connsiteX57" fmla="*/ 675790 w 1050279"/>
              <a:gd name="connsiteY57" fmla="*/ 309414 h 657300"/>
              <a:gd name="connsiteX58" fmla="*/ 672107 w 1050279"/>
              <a:gd name="connsiteY58" fmla="*/ 300410 h 657300"/>
              <a:gd name="connsiteX59" fmla="*/ 672107 w 1050279"/>
              <a:gd name="connsiteY59" fmla="*/ 241474 h 657300"/>
              <a:gd name="connsiteX60" fmla="*/ 672107 w 1050279"/>
              <a:gd name="connsiteY60" fmla="*/ 227968 h 657300"/>
              <a:gd name="connsiteX61" fmla="*/ 675790 w 1050279"/>
              <a:gd name="connsiteY61" fmla="*/ 146931 h 657300"/>
              <a:gd name="connsiteX62" fmla="*/ 693389 w 1050279"/>
              <a:gd name="connsiteY62" fmla="*/ 124011 h 657300"/>
              <a:gd name="connsiteX63" fmla="*/ 708532 w 1050279"/>
              <a:gd name="connsiteY63" fmla="*/ 116235 h 657300"/>
              <a:gd name="connsiteX64" fmla="*/ 729405 w 1050279"/>
              <a:gd name="connsiteY64" fmla="*/ 104775 h 657300"/>
              <a:gd name="connsiteX65" fmla="*/ 766445 w 1050279"/>
              <a:gd name="connsiteY65" fmla="*/ 87995 h 657300"/>
              <a:gd name="connsiteX66" fmla="*/ 815558 w 1050279"/>
              <a:gd name="connsiteY66" fmla="*/ 58118 h 657300"/>
              <a:gd name="connsiteX67" fmla="*/ 857100 w 1050279"/>
              <a:gd name="connsiteY67" fmla="*/ 18827 h 657300"/>
              <a:gd name="connsiteX68" fmla="*/ 286494 w 1050279"/>
              <a:gd name="connsiteY68" fmla="*/ 0 h 657300"/>
              <a:gd name="connsiteX69" fmla="*/ 377149 w 1050279"/>
              <a:gd name="connsiteY69" fmla="*/ 11255 h 657300"/>
              <a:gd name="connsiteX70" fmla="*/ 447340 w 1050279"/>
              <a:gd name="connsiteY70" fmla="*/ 41337 h 657300"/>
              <a:gd name="connsiteX71" fmla="*/ 498909 w 1050279"/>
              <a:gd name="connsiteY71" fmla="*/ 87381 h 657300"/>
              <a:gd name="connsiteX72" fmla="*/ 534925 w 1050279"/>
              <a:gd name="connsiteY72" fmla="*/ 144066 h 657300"/>
              <a:gd name="connsiteX73" fmla="*/ 557026 w 1050279"/>
              <a:gd name="connsiteY73" fmla="*/ 208118 h 657300"/>
              <a:gd name="connsiteX74" fmla="*/ 568895 w 1050279"/>
              <a:gd name="connsiteY74" fmla="*/ 274216 h 657300"/>
              <a:gd name="connsiteX75" fmla="*/ 572169 w 1050279"/>
              <a:gd name="connsiteY75" fmla="*/ 339700 h 657300"/>
              <a:gd name="connsiteX76" fmla="*/ 549864 w 1050279"/>
              <a:gd name="connsiteY76" fmla="*/ 478445 h 657300"/>
              <a:gd name="connsiteX77" fmla="*/ 488063 w 1050279"/>
              <a:gd name="connsiteY77" fmla="*/ 578309 h 657300"/>
              <a:gd name="connsiteX78" fmla="*/ 396180 w 1050279"/>
              <a:gd name="connsiteY78" fmla="*/ 637245 h 657300"/>
              <a:gd name="connsiteX79" fmla="*/ 281582 w 1050279"/>
              <a:gd name="connsiteY79" fmla="*/ 657300 h 657300"/>
              <a:gd name="connsiteX80" fmla="*/ 197476 w 1050279"/>
              <a:gd name="connsiteY80" fmla="*/ 648500 h 657300"/>
              <a:gd name="connsiteX81" fmla="*/ 131787 w 1050279"/>
              <a:gd name="connsiteY81" fmla="*/ 624557 h 657300"/>
              <a:gd name="connsiteX82" fmla="*/ 82469 w 1050279"/>
              <a:gd name="connsiteY82" fmla="*/ 586085 h 657300"/>
              <a:gd name="connsiteX83" fmla="*/ 46862 w 1050279"/>
              <a:gd name="connsiteY83" fmla="*/ 536358 h 657300"/>
              <a:gd name="connsiteX84" fmla="*/ 22919 w 1050279"/>
              <a:gd name="connsiteY84" fmla="*/ 475785 h 657300"/>
              <a:gd name="connsiteX85" fmla="*/ 7981 w 1050279"/>
              <a:gd name="connsiteY85" fmla="*/ 408050 h 657300"/>
              <a:gd name="connsiteX86" fmla="*/ 0 w 1050279"/>
              <a:gd name="connsiteY86" fmla="*/ 333152 h 657300"/>
              <a:gd name="connsiteX87" fmla="*/ 286494 w 1050279"/>
              <a:gd name="connsiteY87"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50279" h="657300">
                <a:moveTo>
                  <a:pt x="291405" y="148159"/>
                </a:moveTo>
                <a:cubicBezTo>
                  <a:pt x="284311" y="148159"/>
                  <a:pt x="277763" y="149114"/>
                  <a:pt x="271760" y="151024"/>
                </a:cubicBezTo>
                <a:cubicBezTo>
                  <a:pt x="265757" y="152933"/>
                  <a:pt x="260505" y="156139"/>
                  <a:pt x="256003" y="160642"/>
                </a:cubicBezTo>
                <a:cubicBezTo>
                  <a:pt x="251501" y="165144"/>
                  <a:pt x="247476" y="169714"/>
                  <a:pt x="243929" y="174352"/>
                </a:cubicBezTo>
                <a:cubicBezTo>
                  <a:pt x="240382" y="178991"/>
                  <a:pt x="237381" y="185266"/>
                  <a:pt x="234925" y="193179"/>
                </a:cubicBezTo>
                <a:cubicBezTo>
                  <a:pt x="232469" y="201092"/>
                  <a:pt x="230286" y="208118"/>
                  <a:pt x="228376" y="214257"/>
                </a:cubicBezTo>
                <a:cubicBezTo>
                  <a:pt x="226466" y="220396"/>
                  <a:pt x="224966" y="228582"/>
                  <a:pt x="223874" y="238814"/>
                </a:cubicBezTo>
                <a:cubicBezTo>
                  <a:pt x="222783" y="249045"/>
                  <a:pt x="221896" y="257367"/>
                  <a:pt x="221214" y="263779"/>
                </a:cubicBezTo>
                <a:cubicBezTo>
                  <a:pt x="220532" y="270191"/>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2"/>
                  <a:pt x="225512" y="438950"/>
                </a:cubicBezTo>
                <a:cubicBezTo>
                  <a:pt x="227149" y="447818"/>
                  <a:pt x="229536" y="457027"/>
                  <a:pt x="232674" y="466576"/>
                </a:cubicBezTo>
                <a:cubicBezTo>
                  <a:pt x="235812" y="476126"/>
                  <a:pt x="239563" y="484039"/>
                  <a:pt x="243929" y="490314"/>
                </a:cubicBezTo>
                <a:cubicBezTo>
                  <a:pt x="248295" y="496590"/>
                  <a:pt x="253820" y="501706"/>
                  <a:pt x="260505" y="505662"/>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0"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1"/>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69"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857100" y="18827"/>
                </a:moveTo>
                <a:cubicBezTo>
                  <a:pt x="922584" y="19918"/>
                  <a:pt x="971698" y="20464"/>
                  <a:pt x="1004440" y="20464"/>
                </a:cubicBezTo>
                <a:cubicBezTo>
                  <a:pt x="1018628" y="20464"/>
                  <a:pt x="1029269" y="19918"/>
                  <a:pt x="1036363" y="18827"/>
                </a:cubicBezTo>
                <a:cubicBezTo>
                  <a:pt x="1038546" y="19100"/>
                  <a:pt x="1040252" y="19782"/>
                  <a:pt x="1041479" y="20873"/>
                </a:cubicBezTo>
                <a:cubicBezTo>
                  <a:pt x="1042707" y="21965"/>
                  <a:pt x="1043594" y="24011"/>
                  <a:pt x="1044140" y="27012"/>
                </a:cubicBezTo>
                <a:cubicBezTo>
                  <a:pt x="1044685" y="30014"/>
                  <a:pt x="1045026" y="32879"/>
                  <a:pt x="1045163" y="35607"/>
                </a:cubicBezTo>
                <a:cubicBezTo>
                  <a:pt x="1045299" y="38336"/>
                  <a:pt x="1045367" y="42838"/>
                  <a:pt x="1045367" y="49113"/>
                </a:cubicBezTo>
                <a:lnTo>
                  <a:pt x="1045367" y="267668"/>
                </a:lnTo>
                <a:cubicBezTo>
                  <a:pt x="1045367" y="308322"/>
                  <a:pt x="1046186" y="369100"/>
                  <a:pt x="1047823" y="450001"/>
                </a:cubicBezTo>
                <a:cubicBezTo>
                  <a:pt x="1049460" y="530901"/>
                  <a:pt x="1050279" y="591815"/>
                  <a:pt x="1050279" y="632743"/>
                </a:cubicBezTo>
                <a:cubicBezTo>
                  <a:pt x="1048914" y="642566"/>
                  <a:pt x="1029269" y="647477"/>
                  <a:pt x="991343" y="647477"/>
                </a:cubicBezTo>
                <a:cubicBezTo>
                  <a:pt x="985886" y="647477"/>
                  <a:pt x="978519" y="647341"/>
                  <a:pt x="969242" y="647068"/>
                </a:cubicBezTo>
                <a:cubicBezTo>
                  <a:pt x="959965" y="646795"/>
                  <a:pt x="953689" y="646658"/>
                  <a:pt x="950415" y="646658"/>
                </a:cubicBezTo>
                <a:cubicBezTo>
                  <a:pt x="942775" y="646658"/>
                  <a:pt x="931998" y="646795"/>
                  <a:pt x="918082" y="647068"/>
                </a:cubicBezTo>
                <a:cubicBezTo>
                  <a:pt x="904167" y="647341"/>
                  <a:pt x="893935" y="647477"/>
                  <a:pt x="887386" y="647477"/>
                </a:cubicBezTo>
                <a:cubicBezTo>
                  <a:pt x="870470" y="647477"/>
                  <a:pt x="845094" y="646931"/>
                  <a:pt x="811261" y="645840"/>
                </a:cubicBezTo>
                <a:lnTo>
                  <a:pt x="800620" y="631924"/>
                </a:lnTo>
                <a:cubicBezTo>
                  <a:pt x="797891" y="629196"/>
                  <a:pt x="796527" y="623466"/>
                  <a:pt x="796527" y="614735"/>
                </a:cubicBezTo>
                <a:cubicBezTo>
                  <a:pt x="796527" y="573261"/>
                  <a:pt x="797072" y="513234"/>
                  <a:pt x="798164" y="434653"/>
                </a:cubicBezTo>
                <a:lnTo>
                  <a:pt x="798164" y="256208"/>
                </a:lnTo>
                <a:cubicBezTo>
                  <a:pt x="758055" y="282674"/>
                  <a:pt x="720674" y="301228"/>
                  <a:pt x="686022" y="311870"/>
                </a:cubicBezTo>
                <a:cubicBezTo>
                  <a:pt x="681383" y="311870"/>
                  <a:pt x="677973" y="311051"/>
                  <a:pt x="675790" y="309414"/>
                </a:cubicBezTo>
                <a:cubicBezTo>
                  <a:pt x="673607" y="307777"/>
                  <a:pt x="672379" y="304775"/>
                  <a:pt x="672107" y="300410"/>
                </a:cubicBezTo>
                <a:lnTo>
                  <a:pt x="672107" y="241474"/>
                </a:lnTo>
                <a:cubicBezTo>
                  <a:pt x="672107" y="238472"/>
                  <a:pt x="672107" y="233970"/>
                  <a:pt x="672107" y="227968"/>
                </a:cubicBezTo>
                <a:cubicBezTo>
                  <a:pt x="672107" y="183493"/>
                  <a:pt x="673334" y="156481"/>
                  <a:pt x="675790" y="146931"/>
                </a:cubicBezTo>
                <a:cubicBezTo>
                  <a:pt x="678246" y="137654"/>
                  <a:pt x="684112" y="130014"/>
                  <a:pt x="693389" y="124011"/>
                </a:cubicBezTo>
                <a:cubicBezTo>
                  <a:pt x="696117" y="122374"/>
                  <a:pt x="701165" y="119782"/>
                  <a:pt x="708532" y="116235"/>
                </a:cubicBezTo>
                <a:lnTo>
                  <a:pt x="729405" y="104775"/>
                </a:lnTo>
                <a:cubicBezTo>
                  <a:pt x="741138" y="99864"/>
                  <a:pt x="753484" y="94270"/>
                  <a:pt x="766445" y="87995"/>
                </a:cubicBezTo>
                <a:cubicBezTo>
                  <a:pt x="779405" y="81719"/>
                  <a:pt x="795776" y="71760"/>
                  <a:pt x="815558" y="58118"/>
                </a:cubicBezTo>
                <a:cubicBezTo>
                  <a:pt x="835340" y="44475"/>
                  <a:pt x="849187" y="31378"/>
                  <a:pt x="857100" y="18827"/>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0"/>
                  <a:pt x="534925" y="144066"/>
                </a:cubicBezTo>
                <a:cubicBezTo>
                  <a:pt x="543929" y="163711"/>
                  <a:pt x="551296" y="185062"/>
                  <a:pt x="557026" y="208118"/>
                </a:cubicBezTo>
                <a:cubicBezTo>
                  <a:pt x="562756" y="231174"/>
                  <a:pt x="566712" y="253206"/>
                  <a:pt x="568895" y="274216"/>
                </a:cubicBezTo>
                <a:cubicBezTo>
                  <a:pt x="571078" y="295226"/>
                  <a:pt x="572169" y="317054"/>
                  <a:pt x="572169" y="339700"/>
                </a:cubicBezTo>
                <a:cubicBezTo>
                  <a:pt x="572169" y="391542"/>
                  <a:pt x="564734" y="437791"/>
                  <a:pt x="549864" y="478445"/>
                </a:cubicBezTo>
                <a:cubicBezTo>
                  <a:pt x="534993" y="519100"/>
                  <a:pt x="514393" y="552388"/>
                  <a:pt x="488063" y="578309"/>
                </a:cubicBezTo>
                <a:cubicBezTo>
                  <a:pt x="461733" y="604230"/>
                  <a:pt x="431105" y="623875"/>
                  <a:pt x="396180" y="637245"/>
                </a:cubicBezTo>
                <a:cubicBezTo>
                  <a:pt x="361255" y="650615"/>
                  <a:pt x="323056" y="657300"/>
                  <a:pt x="281582" y="657300"/>
                </a:cubicBezTo>
                <a:cubicBezTo>
                  <a:pt x="250750" y="657300"/>
                  <a:pt x="222715" y="654366"/>
                  <a:pt x="197476" y="648500"/>
                </a:cubicBezTo>
                <a:cubicBezTo>
                  <a:pt x="172237" y="642634"/>
                  <a:pt x="150341" y="634653"/>
                  <a:pt x="131787" y="624557"/>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chemeClr val="accent2"/>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4950" dirty="0">
              <a:solidFill>
                <a:prstClr val="black"/>
              </a:solidFill>
              <a:latin typeface="Calibri" panose="020F0502020204030204" pitchFamily="34" charset="0"/>
            </a:endParaRPr>
          </a:p>
        </p:txBody>
      </p:sp>
      <p:cxnSp>
        <p:nvCxnSpPr>
          <p:cNvPr id="35" name="Straight Connector 89">
            <a:extLst>
              <a:ext uri="{FF2B5EF4-FFF2-40B4-BE49-F238E27FC236}">
                <a16:creationId xmlns:a16="http://schemas.microsoft.com/office/drawing/2014/main" id="{F656FAFB-6488-4062-A925-EC1D57C3D114}"/>
              </a:ext>
            </a:extLst>
          </p:cNvPr>
          <p:cNvCxnSpPr>
            <a:cxnSpLocks/>
          </p:cNvCxnSpPr>
          <p:nvPr/>
        </p:nvCxnSpPr>
        <p:spPr>
          <a:xfrm flipV="1">
            <a:off x="2012405" y="1816409"/>
            <a:ext cx="1920240"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94">
            <a:extLst>
              <a:ext uri="{FF2B5EF4-FFF2-40B4-BE49-F238E27FC236}">
                <a16:creationId xmlns:a16="http://schemas.microsoft.com/office/drawing/2014/main" id="{8A29BFC2-8AB9-4F73-8E59-0106C02650BA}"/>
              </a:ext>
            </a:extLst>
          </p:cNvPr>
          <p:cNvCxnSpPr>
            <a:cxnSpLocks/>
          </p:cNvCxnSpPr>
          <p:nvPr/>
        </p:nvCxnSpPr>
        <p:spPr>
          <a:xfrm flipV="1">
            <a:off x="1966449" y="4244919"/>
            <a:ext cx="1920240"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A495F5B-3A47-4673-8172-F64262267B3B}"/>
              </a:ext>
            </a:extLst>
          </p:cNvPr>
          <p:cNvSpPr txBox="1"/>
          <p:nvPr/>
        </p:nvSpPr>
        <p:spPr>
          <a:xfrm>
            <a:off x="1925353" y="3684337"/>
            <a:ext cx="738295" cy="414555"/>
          </a:xfrm>
          <a:custGeom>
            <a:avLst/>
            <a:gdLst>
              <a:gd name="connsiteX0" fmla="*/ 291405 w 1170607"/>
              <a:gd name="connsiteY0" fmla="*/ 148159 h 657300"/>
              <a:gd name="connsiteX1" fmla="*/ 271760 w 1170607"/>
              <a:gd name="connsiteY1" fmla="*/ 151024 h 657300"/>
              <a:gd name="connsiteX2" fmla="*/ 256003 w 1170607"/>
              <a:gd name="connsiteY2" fmla="*/ 160642 h 657300"/>
              <a:gd name="connsiteX3" fmla="*/ 243929 w 1170607"/>
              <a:gd name="connsiteY3" fmla="*/ 174352 h 657300"/>
              <a:gd name="connsiteX4" fmla="*/ 234925 w 1170607"/>
              <a:gd name="connsiteY4" fmla="*/ 193179 h 657300"/>
              <a:gd name="connsiteX5" fmla="*/ 228377 w 1170607"/>
              <a:gd name="connsiteY5" fmla="*/ 214257 h 657300"/>
              <a:gd name="connsiteX6" fmla="*/ 223875 w 1170607"/>
              <a:gd name="connsiteY6" fmla="*/ 238814 h 657300"/>
              <a:gd name="connsiteX7" fmla="*/ 221214 w 1170607"/>
              <a:gd name="connsiteY7" fmla="*/ 263779 h 657300"/>
              <a:gd name="connsiteX8" fmla="*/ 219782 w 1170607"/>
              <a:gd name="connsiteY8" fmla="*/ 290792 h 657300"/>
              <a:gd name="connsiteX9" fmla="*/ 219372 w 1170607"/>
              <a:gd name="connsiteY9" fmla="*/ 316372 h 657300"/>
              <a:gd name="connsiteX10" fmla="*/ 219372 w 1170607"/>
              <a:gd name="connsiteY10" fmla="*/ 341747 h 657300"/>
              <a:gd name="connsiteX11" fmla="*/ 219372 w 1170607"/>
              <a:gd name="connsiteY11" fmla="*/ 349523 h 657300"/>
              <a:gd name="connsiteX12" fmla="*/ 219782 w 1170607"/>
              <a:gd name="connsiteY12" fmla="*/ 377763 h 657300"/>
              <a:gd name="connsiteX13" fmla="*/ 221623 w 1170607"/>
              <a:gd name="connsiteY13" fmla="*/ 407845 h 657300"/>
              <a:gd name="connsiteX14" fmla="*/ 225512 w 1170607"/>
              <a:gd name="connsiteY14" fmla="*/ 438950 h 657300"/>
              <a:gd name="connsiteX15" fmla="*/ 232674 w 1170607"/>
              <a:gd name="connsiteY15" fmla="*/ 466576 h 657300"/>
              <a:gd name="connsiteX16" fmla="*/ 243929 w 1170607"/>
              <a:gd name="connsiteY16" fmla="*/ 490314 h 657300"/>
              <a:gd name="connsiteX17" fmla="*/ 260505 w 1170607"/>
              <a:gd name="connsiteY17" fmla="*/ 505662 h 657300"/>
              <a:gd name="connsiteX18" fmla="*/ 283220 w 1170607"/>
              <a:gd name="connsiteY18" fmla="*/ 511597 h 657300"/>
              <a:gd name="connsiteX19" fmla="*/ 308800 w 1170607"/>
              <a:gd name="connsiteY19" fmla="*/ 505458 h 657300"/>
              <a:gd name="connsiteX20" fmla="*/ 327217 w 1170607"/>
              <a:gd name="connsiteY20" fmla="*/ 490724 h 657300"/>
              <a:gd name="connsiteX21" fmla="*/ 339291 w 1170607"/>
              <a:gd name="connsiteY21" fmla="*/ 466986 h 657300"/>
              <a:gd name="connsiteX22" fmla="*/ 346658 w 1170607"/>
              <a:gd name="connsiteY22" fmla="*/ 440178 h 657300"/>
              <a:gd name="connsiteX23" fmla="*/ 350341 w 1170607"/>
              <a:gd name="connsiteY23" fmla="*/ 409482 h 657300"/>
              <a:gd name="connsiteX24" fmla="*/ 351774 w 1170607"/>
              <a:gd name="connsiteY24" fmla="*/ 380628 h 657300"/>
              <a:gd name="connsiteX25" fmla="*/ 351978 w 1170607"/>
              <a:gd name="connsiteY25" fmla="*/ 353207 h 657300"/>
              <a:gd name="connsiteX26" fmla="*/ 351978 w 1170607"/>
              <a:gd name="connsiteY26" fmla="*/ 347886 h 657300"/>
              <a:gd name="connsiteX27" fmla="*/ 353615 w 1170607"/>
              <a:gd name="connsiteY27" fmla="*/ 304503 h 657300"/>
              <a:gd name="connsiteX28" fmla="*/ 353820 w 1170607"/>
              <a:gd name="connsiteY28" fmla="*/ 288131 h 657300"/>
              <a:gd name="connsiteX29" fmla="*/ 354025 w 1170607"/>
              <a:gd name="connsiteY29" fmla="*/ 265007 h 657300"/>
              <a:gd name="connsiteX30" fmla="*/ 352797 w 1170607"/>
              <a:gd name="connsiteY30" fmla="*/ 239837 h 657300"/>
              <a:gd name="connsiteX31" fmla="*/ 349523 w 1170607"/>
              <a:gd name="connsiteY31" fmla="*/ 212824 h 657300"/>
              <a:gd name="connsiteX32" fmla="*/ 342770 w 1170607"/>
              <a:gd name="connsiteY32" fmla="*/ 188677 h 657300"/>
              <a:gd name="connsiteX33" fmla="*/ 331514 w 1170607"/>
              <a:gd name="connsiteY33" fmla="*/ 167190 h 657300"/>
              <a:gd name="connsiteX34" fmla="*/ 314734 w 1170607"/>
              <a:gd name="connsiteY34" fmla="*/ 153684 h 657300"/>
              <a:gd name="connsiteX35" fmla="*/ 291405 w 1170607"/>
              <a:gd name="connsiteY35" fmla="*/ 148159 h 657300"/>
              <a:gd name="connsiteX36" fmla="*/ 892299 w 1170607"/>
              <a:gd name="connsiteY36" fmla="*/ 2457 h 657300"/>
              <a:gd name="connsiteX37" fmla="*/ 974154 w 1170607"/>
              <a:gd name="connsiteY37" fmla="*/ 9210 h 657300"/>
              <a:gd name="connsiteX38" fmla="*/ 1048233 w 1170607"/>
              <a:gd name="connsiteY38" fmla="*/ 30902 h 657300"/>
              <a:gd name="connsiteX39" fmla="*/ 1109011 w 1170607"/>
              <a:gd name="connsiteY39" fmla="*/ 67737 h 657300"/>
              <a:gd name="connsiteX40" fmla="*/ 1149734 w 1170607"/>
              <a:gd name="connsiteY40" fmla="*/ 121966 h 657300"/>
              <a:gd name="connsiteX41" fmla="*/ 1164878 w 1170607"/>
              <a:gd name="connsiteY41" fmla="*/ 193999 h 657300"/>
              <a:gd name="connsiteX42" fmla="*/ 1154850 w 1170607"/>
              <a:gd name="connsiteY42" fmla="*/ 258664 h 657300"/>
              <a:gd name="connsiteX43" fmla="*/ 1129475 w 1170607"/>
              <a:gd name="connsiteY43" fmla="*/ 309415 h 657300"/>
              <a:gd name="connsiteX44" fmla="*/ 1091003 w 1170607"/>
              <a:gd name="connsiteY44" fmla="*/ 351980 h 657300"/>
              <a:gd name="connsiteX45" fmla="*/ 1046187 w 1170607"/>
              <a:gd name="connsiteY45" fmla="*/ 389429 h 657300"/>
              <a:gd name="connsiteX46" fmla="*/ 996869 w 1170607"/>
              <a:gd name="connsiteY46" fmla="*/ 427287 h 657300"/>
              <a:gd name="connsiteX47" fmla="*/ 949598 w 1170607"/>
              <a:gd name="connsiteY47" fmla="*/ 469033 h 657300"/>
              <a:gd name="connsiteX48" fmla="*/ 1034932 w 1170607"/>
              <a:gd name="connsiteY48" fmla="*/ 467396 h 657300"/>
              <a:gd name="connsiteX49" fmla="*/ 1122313 w 1170607"/>
              <a:gd name="connsiteY49" fmla="*/ 465759 h 657300"/>
              <a:gd name="connsiteX50" fmla="*/ 1160580 w 1170607"/>
              <a:gd name="connsiteY50" fmla="*/ 484790 h 657300"/>
              <a:gd name="connsiteX51" fmla="*/ 1170607 w 1170607"/>
              <a:gd name="connsiteY51" fmla="*/ 539429 h 657300"/>
              <a:gd name="connsiteX52" fmla="*/ 1169380 w 1170607"/>
              <a:gd name="connsiteY52" fmla="*/ 576878 h 657300"/>
              <a:gd name="connsiteX53" fmla="*/ 1168152 w 1170607"/>
              <a:gd name="connsiteY53" fmla="*/ 617191 h 657300"/>
              <a:gd name="connsiteX54" fmla="*/ 1168152 w 1170607"/>
              <a:gd name="connsiteY54" fmla="*/ 624558 h 657300"/>
              <a:gd name="connsiteX55" fmla="*/ 1167333 w 1170607"/>
              <a:gd name="connsiteY55" fmla="*/ 633972 h 657300"/>
              <a:gd name="connsiteX56" fmla="*/ 1162831 w 1170607"/>
              <a:gd name="connsiteY56" fmla="*/ 640111 h 657300"/>
              <a:gd name="connsiteX57" fmla="*/ 1151781 w 1170607"/>
              <a:gd name="connsiteY57" fmla="*/ 644204 h 657300"/>
              <a:gd name="connsiteX58" fmla="*/ 1122313 w 1170607"/>
              <a:gd name="connsiteY58" fmla="*/ 644204 h 657300"/>
              <a:gd name="connsiteX59" fmla="*/ 989707 w 1170607"/>
              <a:gd name="connsiteY59" fmla="*/ 640930 h 657300"/>
              <a:gd name="connsiteX60" fmla="*/ 631998 w 1170607"/>
              <a:gd name="connsiteY60" fmla="*/ 647478 h 657300"/>
              <a:gd name="connsiteX61" fmla="*/ 631998 w 1170607"/>
              <a:gd name="connsiteY61" fmla="*/ 639292 h 657300"/>
              <a:gd name="connsiteX62" fmla="*/ 621971 w 1170607"/>
              <a:gd name="connsiteY62" fmla="*/ 624558 h 657300"/>
              <a:gd name="connsiteX63" fmla="*/ 618083 w 1170607"/>
              <a:gd name="connsiteY63" fmla="*/ 600002 h 657300"/>
              <a:gd name="connsiteX64" fmla="*/ 618083 w 1170607"/>
              <a:gd name="connsiteY64" fmla="*/ 480493 h 657300"/>
              <a:gd name="connsiteX65" fmla="*/ 645914 w 1170607"/>
              <a:gd name="connsiteY65" fmla="*/ 452662 h 657300"/>
              <a:gd name="connsiteX66" fmla="*/ 807169 w 1170607"/>
              <a:gd name="connsiteY66" fmla="*/ 342157 h 657300"/>
              <a:gd name="connsiteX67" fmla="*/ 832544 w 1170607"/>
              <a:gd name="connsiteY67" fmla="*/ 322512 h 657300"/>
              <a:gd name="connsiteX68" fmla="*/ 920948 w 1170607"/>
              <a:gd name="connsiteY68" fmla="*/ 199729 h 657300"/>
              <a:gd name="connsiteX69" fmla="*/ 910921 w 1170607"/>
              <a:gd name="connsiteY69" fmla="*/ 172716 h 657300"/>
              <a:gd name="connsiteX70" fmla="*/ 884113 w 1170607"/>
              <a:gd name="connsiteY70" fmla="*/ 162894 h 657300"/>
              <a:gd name="connsiteX71" fmla="*/ 861398 w 1170607"/>
              <a:gd name="connsiteY71" fmla="*/ 169237 h 657300"/>
              <a:gd name="connsiteX72" fmla="*/ 849939 w 1170607"/>
              <a:gd name="connsiteY72" fmla="*/ 184790 h 657300"/>
              <a:gd name="connsiteX73" fmla="*/ 845027 w 1170607"/>
              <a:gd name="connsiteY73" fmla="*/ 203412 h 657300"/>
              <a:gd name="connsiteX74" fmla="*/ 839707 w 1170607"/>
              <a:gd name="connsiteY74" fmla="*/ 220602 h 657300"/>
              <a:gd name="connsiteX75" fmla="*/ 829270 w 1170607"/>
              <a:gd name="connsiteY75" fmla="*/ 230015 h 657300"/>
              <a:gd name="connsiteX76" fmla="*/ 639365 w 1170607"/>
              <a:gd name="connsiteY76" fmla="*/ 230015 h 657300"/>
              <a:gd name="connsiteX77" fmla="*/ 616446 w 1170607"/>
              <a:gd name="connsiteY77" fmla="*/ 217737 h 657300"/>
              <a:gd name="connsiteX78" fmla="*/ 644686 w 1170607"/>
              <a:gd name="connsiteY78" fmla="*/ 116441 h 657300"/>
              <a:gd name="connsiteX79" fmla="*/ 703622 w 1170607"/>
              <a:gd name="connsiteY79" fmla="*/ 49524 h 657300"/>
              <a:gd name="connsiteX80" fmla="*/ 786705 w 1170607"/>
              <a:gd name="connsiteY80" fmla="*/ 13712 h 657300"/>
              <a:gd name="connsiteX81" fmla="*/ 892299 w 1170607"/>
              <a:gd name="connsiteY81" fmla="*/ 2457 h 657300"/>
              <a:gd name="connsiteX82" fmla="*/ 286494 w 1170607"/>
              <a:gd name="connsiteY82" fmla="*/ 0 h 657300"/>
              <a:gd name="connsiteX83" fmla="*/ 377149 w 1170607"/>
              <a:gd name="connsiteY83" fmla="*/ 11255 h 657300"/>
              <a:gd name="connsiteX84" fmla="*/ 447340 w 1170607"/>
              <a:gd name="connsiteY84" fmla="*/ 41337 h 657300"/>
              <a:gd name="connsiteX85" fmla="*/ 498909 w 1170607"/>
              <a:gd name="connsiteY85" fmla="*/ 87381 h 657300"/>
              <a:gd name="connsiteX86" fmla="*/ 534925 w 1170607"/>
              <a:gd name="connsiteY86" fmla="*/ 144066 h 657300"/>
              <a:gd name="connsiteX87" fmla="*/ 557026 w 1170607"/>
              <a:gd name="connsiteY87" fmla="*/ 208118 h 657300"/>
              <a:gd name="connsiteX88" fmla="*/ 568895 w 1170607"/>
              <a:gd name="connsiteY88" fmla="*/ 274216 h 657300"/>
              <a:gd name="connsiteX89" fmla="*/ 572169 w 1170607"/>
              <a:gd name="connsiteY89" fmla="*/ 339700 h 657300"/>
              <a:gd name="connsiteX90" fmla="*/ 549864 w 1170607"/>
              <a:gd name="connsiteY90" fmla="*/ 478445 h 657300"/>
              <a:gd name="connsiteX91" fmla="*/ 488063 w 1170607"/>
              <a:gd name="connsiteY91" fmla="*/ 578309 h 657300"/>
              <a:gd name="connsiteX92" fmla="*/ 396180 w 1170607"/>
              <a:gd name="connsiteY92" fmla="*/ 637245 h 657300"/>
              <a:gd name="connsiteX93" fmla="*/ 281583 w 1170607"/>
              <a:gd name="connsiteY93" fmla="*/ 657300 h 657300"/>
              <a:gd name="connsiteX94" fmla="*/ 197476 w 1170607"/>
              <a:gd name="connsiteY94" fmla="*/ 648500 h 657300"/>
              <a:gd name="connsiteX95" fmla="*/ 131787 w 1170607"/>
              <a:gd name="connsiteY95" fmla="*/ 624557 h 657300"/>
              <a:gd name="connsiteX96" fmla="*/ 82469 w 1170607"/>
              <a:gd name="connsiteY96" fmla="*/ 586085 h 657300"/>
              <a:gd name="connsiteX97" fmla="*/ 46862 w 1170607"/>
              <a:gd name="connsiteY97" fmla="*/ 536358 h 657300"/>
              <a:gd name="connsiteX98" fmla="*/ 22919 w 1170607"/>
              <a:gd name="connsiteY98" fmla="*/ 475785 h 657300"/>
              <a:gd name="connsiteX99" fmla="*/ 7981 w 1170607"/>
              <a:gd name="connsiteY99" fmla="*/ 408050 h 657300"/>
              <a:gd name="connsiteX100" fmla="*/ 0 w 1170607"/>
              <a:gd name="connsiteY100" fmla="*/ 333152 h 657300"/>
              <a:gd name="connsiteX101" fmla="*/ 286494 w 1170607"/>
              <a:gd name="connsiteY101"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70607" h="657300">
                <a:moveTo>
                  <a:pt x="291405" y="148159"/>
                </a:moveTo>
                <a:cubicBezTo>
                  <a:pt x="284311" y="148159"/>
                  <a:pt x="277763" y="149114"/>
                  <a:pt x="271760" y="151024"/>
                </a:cubicBezTo>
                <a:cubicBezTo>
                  <a:pt x="265757" y="152933"/>
                  <a:pt x="260505" y="156139"/>
                  <a:pt x="256003" y="160642"/>
                </a:cubicBezTo>
                <a:cubicBezTo>
                  <a:pt x="251501" y="165144"/>
                  <a:pt x="247476" y="169714"/>
                  <a:pt x="243929" y="174352"/>
                </a:cubicBezTo>
                <a:cubicBezTo>
                  <a:pt x="240382" y="178991"/>
                  <a:pt x="237381" y="185266"/>
                  <a:pt x="234925" y="193179"/>
                </a:cubicBezTo>
                <a:cubicBezTo>
                  <a:pt x="232469" y="201092"/>
                  <a:pt x="230287" y="208118"/>
                  <a:pt x="228377" y="214257"/>
                </a:cubicBezTo>
                <a:cubicBezTo>
                  <a:pt x="226467" y="220396"/>
                  <a:pt x="224966" y="228582"/>
                  <a:pt x="223875" y="238814"/>
                </a:cubicBezTo>
                <a:cubicBezTo>
                  <a:pt x="222783" y="249045"/>
                  <a:pt x="221896" y="257367"/>
                  <a:pt x="221214" y="263779"/>
                </a:cubicBezTo>
                <a:cubicBezTo>
                  <a:pt x="220532" y="270191"/>
                  <a:pt x="220055"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5" y="385949"/>
                  <a:pt x="220668" y="395976"/>
                  <a:pt x="221623" y="407845"/>
                </a:cubicBezTo>
                <a:cubicBezTo>
                  <a:pt x="222578" y="419714"/>
                  <a:pt x="223875" y="430082"/>
                  <a:pt x="225512" y="438950"/>
                </a:cubicBezTo>
                <a:cubicBezTo>
                  <a:pt x="227149" y="447818"/>
                  <a:pt x="229536" y="457027"/>
                  <a:pt x="232674" y="466576"/>
                </a:cubicBezTo>
                <a:cubicBezTo>
                  <a:pt x="235812" y="476126"/>
                  <a:pt x="239563" y="484039"/>
                  <a:pt x="243929" y="490314"/>
                </a:cubicBezTo>
                <a:cubicBezTo>
                  <a:pt x="248295" y="496590"/>
                  <a:pt x="253820" y="501706"/>
                  <a:pt x="260505" y="505662"/>
                </a:cubicBezTo>
                <a:cubicBezTo>
                  <a:pt x="267190" y="509619"/>
                  <a:pt x="274761" y="511597"/>
                  <a:pt x="283220" y="511597"/>
                </a:cubicBezTo>
                <a:cubicBezTo>
                  <a:pt x="292770" y="511597"/>
                  <a:pt x="301296" y="509551"/>
                  <a:pt x="308800" y="505458"/>
                </a:cubicBezTo>
                <a:cubicBezTo>
                  <a:pt x="316303" y="501365"/>
                  <a:pt x="322442" y="496454"/>
                  <a:pt x="327217" y="490724"/>
                </a:cubicBezTo>
                <a:cubicBezTo>
                  <a:pt x="331992" y="484994"/>
                  <a:pt x="336017"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1"/>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70"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892299" y="2457"/>
                </a:moveTo>
                <a:cubicBezTo>
                  <a:pt x="920948" y="2457"/>
                  <a:pt x="948233" y="4708"/>
                  <a:pt x="974154" y="9210"/>
                </a:cubicBezTo>
                <a:cubicBezTo>
                  <a:pt x="1000075" y="13712"/>
                  <a:pt x="1024768" y="20942"/>
                  <a:pt x="1048233" y="30902"/>
                </a:cubicBezTo>
                <a:cubicBezTo>
                  <a:pt x="1071699" y="40861"/>
                  <a:pt x="1091958" y="53139"/>
                  <a:pt x="1109011" y="67737"/>
                </a:cubicBezTo>
                <a:cubicBezTo>
                  <a:pt x="1126064" y="82334"/>
                  <a:pt x="1139639" y="100411"/>
                  <a:pt x="1149734" y="121966"/>
                </a:cubicBezTo>
                <a:cubicBezTo>
                  <a:pt x="1159830" y="143521"/>
                  <a:pt x="1164878" y="167532"/>
                  <a:pt x="1164878" y="193999"/>
                </a:cubicBezTo>
                <a:cubicBezTo>
                  <a:pt x="1164878" y="217191"/>
                  <a:pt x="1161535" y="238746"/>
                  <a:pt x="1154850" y="258664"/>
                </a:cubicBezTo>
                <a:cubicBezTo>
                  <a:pt x="1148165" y="278583"/>
                  <a:pt x="1139707" y="295499"/>
                  <a:pt x="1129475" y="309415"/>
                </a:cubicBezTo>
                <a:cubicBezTo>
                  <a:pt x="1119243" y="323330"/>
                  <a:pt x="1106419" y="337519"/>
                  <a:pt x="1091003" y="351980"/>
                </a:cubicBezTo>
                <a:cubicBezTo>
                  <a:pt x="1075587" y="366441"/>
                  <a:pt x="1060648" y="378924"/>
                  <a:pt x="1046187" y="389429"/>
                </a:cubicBezTo>
                <a:cubicBezTo>
                  <a:pt x="1031726" y="399933"/>
                  <a:pt x="1015287" y="412553"/>
                  <a:pt x="996869" y="427287"/>
                </a:cubicBezTo>
                <a:cubicBezTo>
                  <a:pt x="978452" y="442021"/>
                  <a:pt x="962694" y="455936"/>
                  <a:pt x="949598" y="469033"/>
                </a:cubicBezTo>
                <a:cubicBezTo>
                  <a:pt x="968151" y="469033"/>
                  <a:pt x="996596" y="468487"/>
                  <a:pt x="1034932" y="467396"/>
                </a:cubicBezTo>
                <a:cubicBezTo>
                  <a:pt x="1073267" y="466305"/>
                  <a:pt x="1102394" y="465759"/>
                  <a:pt x="1122313" y="465759"/>
                </a:cubicBezTo>
                <a:cubicBezTo>
                  <a:pt x="1141139" y="465759"/>
                  <a:pt x="1153895" y="472103"/>
                  <a:pt x="1160580" y="484790"/>
                </a:cubicBezTo>
                <a:cubicBezTo>
                  <a:pt x="1167265" y="497478"/>
                  <a:pt x="1170607" y="515691"/>
                  <a:pt x="1170607" y="539429"/>
                </a:cubicBezTo>
                <a:cubicBezTo>
                  <a:pt x="1170607" y="546796"/>
                  <a:pt x="1170198" y="559279"/>
                  <a:pt x="1169380" y="576878"/>
                </a:cubicBezTo>
                <a:cubicBezTo>
                  <a:pt x="1168561" y="594477"/>
                  <a:pt x="1168152" y="607914"/>
                  <a:pt x="1168152" y="617191"/>
                </a:cubicBezTo>
                <a:lnTo>
                  <a:pt x="1168152" y="624558"/>
                </a:lnTo>
                <a:cubicBezTo>
                  <a:pt x="1168152" y="628651"/>
                  <a:pt x="1167879" y="631789"/>
                  <a:pt x="1167333" y="633972"/>
                </a:cubicBezTo>
                <a:cubicBezTo>
                  <a:pt x="1166787" y="636155"/>
                  <a:pt x="1165287" y="638201"/>
                  <a:pt x="1162831" y="640111"/>
                </a:cubicBezTo>
                <a:cubicBezTo>
                  <a:pt x="1160375" y="642021"/>
                  <a:pt x="1156692" y="643385"/>
                  <a:pt x="1151781" y="644204"/>
                </a:cubicBezTo>
                <a:lnTo>
                  <a:pt x="1122313" y="644204"/>
                </a:lnTo>
                <a:cubicBezTo>
                  <a:pt x="1101576" y="643658"/>
                  <a:pt x="1057374" y="642567"/>
                  <a:pt x="989707" y="640930"/>
                </a:cubicBezTo>
                <a:cubicBezTo>
                  <a:pt x="880566" y="640930"/>
                  <a:pt x="761330" y="643112"/>
                  <a:pt x="631998" y="647478"/>
                </a:cubicBezTo>
                <a:lnTo>
                  <a:pt x="631998" y="639292"/>
                </a:lnTo>
                <a:cubicBezTo>
                  <a:pt x="627906" y="636837"/>
                  <a:pt x="624563" y="631925"/>
                  <a:pt x="621971" y="624558"/>
                </a:cubicBezTo>
                <a:cubicBezTo>
                  <a:pt x="619379" y="617191"/>
                  <a:pt x="618083" y="609006"/>
                  <a:pt x="618083" y="600002"/>
                </a:cubicBezTo>
                <a:lnTo>
                  <a:pt x="618083" y="480493"/>
                </a:lnTo>
                <a:cubicBezTo>
                  <a:pt x="618083" y="474217"/>
                  <a:pt x="627360" y="464940"/>
                  <a:pt x="645914" y="452662"/>
                </a:cubicBezTo>
                <a:cubicBezTo>
                  <a:pt x="720948" y="401912"/>
                  <a:pt x="774700" y="365077"/>
                  <a:pt x="807169" y="342157"/>
                </a:cubicBezTo>
                <a:lnTo>
                  <a:pt x="832544" y="322512"/>
                </a:lnTo>
                <a:cubicBezTo>
                  <a:pt x="891480" y="276673"/>
                  <a:pt x="920948" y="235745"/>
                  <a:pt x="920948" y="199729"/>
                </a:cubicBezTo>
                <a:cubicBezTo>
                  <a:pt x="920948" y="188269"/>
                  <a:pt x="917606" y="179265"/>
                  <a:pt x="910921" y="172716"/>
                </a:cubicBezTo>
                <a:cubicBezTo>
                  <a:pt x="904236" y="166168"/>
                  <a:pt x="895300" y="162894"/>
                  <a:pt x="884113" y="162894"/>
                </a:cubicBezTo>
                <a:cubicBezTo>
                  <a:pt x="874563" y="162894"/>
                  <a:pt x="866992" y="165008"/>
                  <a:pt x="861398" y="169237"/>
                </a:cubicBezTo>
                <a:cubicBezTo>
                  <a:pt x="855805" y="173467"/>
                  <a:pt x="851985" y="178651"/>
                  <a:pt x="849939" y="184790"/>
                </a:cubicBezTo>
                <a:cubicBezTo>
                  <a:pt x="847892" y="190929"/>
                  <a:pt x="846255" y="197136"/>
                  <a:pt x="845027" y="203412"/>
                </a:cubicBezTo>
                <a:cubicBezTo>
                  <a:pt x="843799" y="209688"/>
                  <a:pt x="842026" y="215417"/>
                  <a:pt x="839707" y="220602"/>
                </a:cubicBezTo>
                <a:cubicBezTo>
                  <a:pt x="837387" y="225786"/>
                  <a:pt x="833909" y="228924"/>
                  <a:pt x="829270" y="230015"/>
                </a:cubicBezTo>
                <a:lnTo>
                  <a:pt x="639365" y="230015"/>
                </a:lnTo>
                <a:cubicBezTo>
                  <a:pt x="624086" y="230015"/>
                  <a:pt x="616446" y="225922"/>
                  <a:pt x="616446" y="217737"/>
                </a:cubicBezTo>
                <a:cubicBezTo>
                  <a:pt x="620539" y="178446"/>
                  <a:pt x="629952" y="144681"/>
                  <a:pt x="644686" y="116441"/>
                </a:cubicBezTo>
                <a:cubicBezTo>
                  <a:pt x="659420" y="88200"/>
                  <a:pt x="679065" y="65895"/>
                  <a:pt x="703622" y="49524"/>
                </a:cubicBezTo>
                <a:cubicBezTo>
                  <a:pt x="728179" y="33153"/>
                  <a:pt x="755873" y="21215"/>
                  <a:pt x="786705" y="13712"/>
                </a:cubicBezTo>
                <a:cubicBezTo>
                  <a:pt x="817537" y="6209"/>
                  <a:pt x="852735" y="2457"/>
                  <a:pt x="892299" y="2457"/>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0"/>
                  <a:pt x="534925" y="144066"/>
                </a:cubicBezTo>
                <a:cubicBezTo>
                  <a:pt x="543929" y="163711"/>
                  <a:pt x="551296" y="185062"/>
                  <a:pt x="557026" y="208118"/>
                </a:cubicBezTo>
                <a:cubicBezTo>
                  <a:pt x="562756" y="231174"/>
                  <a:pt x="566712" y="253206"/>
                  <a:pt x="568895" y="274216"/>
                </a:cubicBezTo>
                <a:cubicBezTo>
                  <a:pt x="571078" y="295226"/>
                  <a:pt x="572169" y="317054"/>
                  <a:pt x="572169" y="339700"/>
                </a:cubicBezTo>
                <a:cubicBezTo>
                  <a:pt x="572169" y="391542"/>
                  <a:pt x="564734" y="437791"/>
                  <a:pt x="549864" y="478445"/>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6"/>
                  <a:pt x="197476" y="648500"/>
                </a:cubicBezTo>
                <a:cubicBezTo>
                  <a:pt x="172237" y="642634"/>
                  <a:pt x="150341" y="634653"/>
                  <a:pt x="131787" y="624557"/>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chemeClr val="accent1"/>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4950" dirty="0">
              <a:solidFill>
                <a:prstClr val="black"/>
              </a:solidFill>
              <a:latin typeface="Calibri" panose="020F0502020204030204" pitchFamily="34" charset="0"/>
            </a:endParaRPr>
          </a:p>
        </p:txBody>
      </p:sp>
      <p:sp>
        <p:nvSpPr>
          <p:cNvPr id="45" name="TextBox 44"/>
          <p:cNvSpPr txBox="1"/>
          <p:nvPr/>
        </p:nvSpPr>
        <p:spPr>
          <a:xfrm>
            <a:off x="1462221" y="3752002"/>
            <a:ext cx="1962424" cy="415498"/>
          </a:xfrm>
          <a:prstGeom prst="rect">
            <a:avLst/>
          </a:prstGeom>
          <a:noFill/>
        </p:spPr>
        <p:txBody>
          <a:bodyPr wrap="square" lIns="0" rIns="0" rtlCol="0" anchor="ctr">
            <a:spAutoFit/>
          </a:bodyPr>
          <a:lstStyle/>
          <a:p>
            <a:pPr algn="r"/>
            <a:endParaRPr lang="en-US" sz="2100" b="1" dirty="0"/>
          </a:p>
        </p:txBody>
      </p:sp>
      <p:grpSp>
        <p:nvGrpSpPr>
          <p:cNvPr id="47" name="Group 79"/>
          <p:cNvGrpSpPr/>
          <p:nvPr/>
        </p:nvGrpSpPr>
        <p:grpSpPr>
          <a:xfrm>
            <a:off x="1409570" y="4271033"/>
            <a:ext cx="2584896" cy="2603778"/>
            <a:chOff x="8090181" y="1727954"/>
            <a:chExt cx="3446527" cy="2108823"/>
          </a:xfrm>
        </p:grpSpPr>
        <p:sp>
          <p:nvSpPr>
            <p:cNvPr id="48" name="TextBox 47"/>
            <p:cNvSpPr txBox="1"/>
            <p:nvPr/>
          </p:nvSpPr>
          <p:spPr>
            <a:xfrm>
              <a:off x="8090181" y="1727954"/>
              <a:ext cx="3446527" cy="336516"/>
            </a:xfrm>
            <a:prstGeom prst="rect">
              <a:avLst/>
            </a:prstGeom>
            <a:noFill/>
          </p:spPr>
          <p:txBody>
            <a:bodyPr wrap="square" lIns="0" rIns="0" rtlCol="0" anchor="ctr">
              <a:spAutoFit/>
            </a:bodyPr>
            <a:lstStyle/>
            <a:p>
              <a:pPr algn="r"/>
              <a:r>
                <a:rPr lang="en-US" sz="2100" b="1" dirty="0"/>
                <a:t>Why a data cube</a:t>
              </a:r>
            </a:p>
          </p:txBody>
        </p:sp>
        <p:sp>
          <p:nvSpPr>
            <p:cNvPr id="49" name="TextBox 48"/>
            <p:cNvSpPr txBox="1"/>
            <p:nvPr/>
          </p:nvSpPr>
          <p:spPr>
            <a:xfrm>
              <a:off x="8777886" y="2060721"/>
              <a:ext cx="2393654" cy="1776056"/>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050" dirty="0"/>
                <a:t>Easier to organize the data</a:t>
              </a:r>
            </a:p>
            <a:p>
              <a:pPr marL="171450" indent="-171450" algn="just">
                <a:buFont typeface="Arial" panose="020B0604020202020204" pitchFamily="34" charset="0"/>
                <a:buChar char="•"/>
              </a:pPr>
              <a:r>
                <a:rPr lang="en-US" sz="1050" dirty="0"/>
                <a:t>Simplification of data management</a:t>
              </a:r>
            </a:p>
            <a:p>
              <a:pPr marL="171450" indent="-171450" algn="just">
                <a:buFont typeface="Arial" panose="020B0604020202020204" pitchFamily="34" charset="0"/>
                <a:buChar char="•"/>
              </a:pPr>
              <a:r>
                <a:rPr lang="en-US" sz="1050" dirty="0"/>
                <a:t>Improvement of time performance regarding queries</a:t>
              </a:r>
            </a:p>
            <a:p>
              <a:pPr marL="171450" indent="-171450" algn="just">
                <a:buFont typeface="Arial" panose="020B0604020202020204" pitchFamily="34" charset="0"/>
                <a:buChar char="•"/>
              </a:pPr>
              <a:r>
                <a:rPr lang="en-US" sz="1050" dirty="0"/>
                <a:t>Simple to generate mapping context</a:t>
              </a:r>
            </a:p>
            <a:p>
              <a:pPr marL="171450" indent="-171450" algn="just">
                <a:buFont typeface="Arial" panose="020B0604020202020204" pitchFamily="34" charset="0"/>
                <a:buChar char="•"/>
              </a:pPr>
              <a:r>
                <a:rPr lang="en-US" sz="1050" dirty="0"/>
                <a:t>Several processing steps such as reprojection, scaling, mosaicking, are offered  as build-in functions</a:t>
              </a:r>
            </a:p>
            <a:p>
              <a:pPr marL="171450" indent="-171450" algn="just">
                <a:buFont typeface="Arial" panose="020B0604020202020204" pitchFamily="34" charset="0"/>
                <a:buChar char="•"/>
              </a:pPr>
              <a:endParaRPr lang="en-US" sz="1050" dirty="0"/>
            </a:p>
          </p:txBody>
        </p:sp>
      </p:grpSp>
      <p:cxnSp>
        <p:nvCxnSpPr>
          <p:cNvPr id="50" name="Straight Connector 94">
            <a:extLst>
              <a:ext uri="{FF2B5EF4-FFF2-40B4-BE49-F238E27FC236}">
                <a16:creationId xmlns:a16="http://schemas.microsoft.com/office/drawing/2014/main" id="{8A29BFC2-8AB9-4F73-8E59-0106C02650BA}"/>
              </a:ext>
            </a:extLst>
          </p:cNvPr>
          <p:cNvCxnSpPr>
            <a:cxnSpLocks/>
          </p:cNvCxnSpPr>
          <p:nvPr/>
        </p:nvCxnSpPr>
        <p:spPr>
          <a:xfrm flipV="1">
            <a:off x="7844296" y="2027004"/>
            <a:ext cx="1920240"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34708" y="1446188"/>
            <a:ext cx="1962424" cy="415498"/>
          </a:xfrm>
          <a:prstGeom prst="rect">
            <a:avLst/>
          </a:prstGeom>
          <a:noFill/>
        </p:spPr>
        <p:txBody>
          <a:bodyPr wrap="square" lIns="0" rIns="0" rtlCol="0" anchor="ctr">
            <a:spAutoFit/>
          </a:bodyPr>
          <a:lstStyle/>
          <a:p>
            <a:pPr algn="r"/>
            <a:endParaRPr lang="en-US" sz="2100" b="1" dirty="0"/>
          </a:p>
        </p:txBody>
      </p:sp>
      <p:grpSp>
        <p:nvGrpSpPr>
          <p:cNvPr id="53" name="Group 79"/>
          <p:cNvGrpSpPr/>
          <p:nvPr/>
        </p:nvGrpSpPr>
        <p:grpSpPr>
          <a:xfrm>
            <a:off x="7353861" y="2014702"/>
            <a:ext cx="2976300" cy="1660222"/>
            <a:chOff x="6501424" y="723088"/>
            <a:chExt cx="5786758" cy="1344630"/>
          </a:xfrm>
        </p:grpSpPr>
        <p:sp>
          <p:nvSpPr>
            <p:cNvPr id="54" name="TextBox 53"/>
            <p:cNvSpPr txBox="1"/>
            <p:nvPr/>
          </p:nvSpPr>
          <p:spPr>
            <a:xfrm>
              <a:off x="6501424" y="723088"/>
              <a:ext cx="5786758" cy="336516"/>
            </a:xfrm>
            <a:prstGeom prst="rect">
              <a:avLst/>
            </a:prstGeom>
            <a:noFill/>
          </p:spPr>
          <p:txBody>
            <a:bodyPr wrap="square" lIns="0" rIns="0" rtlCol="0" anchor="ctr">
              <a:spAutoFit/>
            </a:bodyPr>
            <a:lstStyle/>
            <a:p>
              <a:pPr algn="r"/>
              <a:r>
                <a:rPr lang="en-US" sz="2100" b="1" dirty="0"/>
                <a:t>Geospatial Analytics</a:t>
              </a:r>
            </a:p>
          </p:txBody>
        </p:sp>
        <p:sp>
          <p:nvSpPr>
            <p:cNvPr id="55" name="TextBox 54"/>
            <p:cNvSpPr txBox="1"/>
            <p:nvPr/>
          </p:nvSpPr>
          <p:spPr>
            <a:xfrm>
              <a:off x="7490914" y="1076865"/>
              <a:ext cx="3526384" cy="990853"/>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050" dirty="0"/>
                <a:t>Simplicity on generating time series of observation over an area of interest</a:t>
              </a:r>
            </a:p>
            <a:p>
              <a:pPr marL="171450" indent="-171450" algn="just">
                <a:buFont typeface="Arial" panose="020B0604020202020204" pitchFamily="34" charset="0"/>
                <a:buChar char="•"/>
              </a:pPr>
              <a:r>
                <a:rPr lang="en-US" sz="1050" dirty="0"/>
                <a:t>Efficient trimming and slicing along any number of axes from the data cube in a single request</a:t>
              </a:r>
            </a:p>
          </p:txBody>
        </p:sp>
      </p:grpSp>
      <p:sp>
        <p:nvSpPr>
          <p:cNvPr id="56" name="TextBox 55">
            <a:extLst>
              <a:ext uri="{FF2B5EF4-FFF2-40B4-BE49-F238E27FC236}">
                <a16:creationId xmlns:a16="http://schemas.microsoft.com/office/drawing/2014/main" id="{C6E92A22-D37F-4FDA-9736-02852693CDF7}"/>
              </a:ext>
            </a:extLst>
          </p:cNvPr>
          <p:cNvSpPr txBox="1"/>
          <p:nvPr/>
        </p:nvSpPr>
        <p:spPr>
          <a:xfrm>
            <a:off x="7723410" y="1496815"/>
            <a:ext cx="731583" cy="415071"/>
          </a:xfrm>
          <a:custGeom>
            <a:avLst/>
            <a:gdLst>
              <a:gd name="connsiteX0" fmla="*/ 291405 w 1159965"/>
              <a:gd name="connsiteY0" fmla="*/ 148159 h 658118"/>
              <a:gd name="connsiteX1" fmla="*/ 271760 w 1159965"/>
              <a:gd name="connsiteY1" fmla="*/ 151024 h 658118"/>
              <a:gd name="connsiteX2" fmla="*/ 256003 w 1159965"/>
              <a:gd name="connsiteY2" fmla="*/ 160642 h 658118"/>
              <a:gd name="connsiteX3" fmla="*/ 243929 w 1159965"/>
              <a:gd name="connsiteY3" fmla="*/ 174352 h 658118"/>
              <a:gd name="connsiteX4" fmla="*/ 234925 w 1159965"/>
              <a:gd name="connsiteY4" fmla="*/ 193179 h 658118"/>
              <a:gd name="connsiteX5" fmla="*/ 228376 w 1159965"/>
              <a:gd name="connsiteY5" fmla="*/ 214257 h 658118"/>
              <a:gd name="connsiteX6" fmla="*/ 223874 w 1159965"/>
              <a:gd name="connsiteY6" fmla="*/ 238814 h 658118"/>
              <a:gd name="connsiteX7" fmla="*/ 221214 w 1159965"/>
              <a:gd name="connsiteY7" fmla="*/ 263779 h 658118"/>
              <a:gd name="connsiteX8" fmla="*/ 219782 w 1159965"/>
              <a:gd name="connsiteY8" fmla="*/ 290792 h 658118"/>
              <a:gd name="connsiteX9" fmla="*/ 219372 w 1159965"/>
              <a:gd name="connsiteY9" fmla="*/ 316372 h 658118"/>
              <a:gd name="connsiteX10" fmla="*/ 219372 w 1159965"/>
              <a:gd name="connsiteY10" fmla="*/ 341747 h 658118"/>
              <a:gd name="connsiteX11" fmla="*/ 219372 w 1159965"/>
              <a:gd name="connsiteY11" fmla="*/ 349523 h 658118"/>
              <a:gd name="connsiteX12" fmla="*/ 219782 w 1159965"/>
              <a:gd name="connsiteY12" fmla="*/ 377763 h 658118"/>
              <a:gd name="connsiteX13" fmla="*/ 221623 w 1159965"/>
              <a:gd name="connsiteY13" fmla="*/ 407845 h 658118"/>
              <a:gd name="connsiteX14" fmla="*/ 225512 w 1159965"/>
              <a:gd name="connsiteY14" fmla="*/ 438950 h 658118"/>
              <a:gd name="connsiteX15" fmla="*/ 232674 w 1159965"/>
              <a:gd name="connsiteY15" fmla="*/ 466576 h 658118"/>
              <a:gd name="connsiteX16" fmla="*/ 243929 w 1159965"/>
              <a:gd name="connsiteY16" fmla="*/ 490315 h 658118"/>
              <a:gd name="connsiteX17" fmla="*/ 260505 w 1159965"/>
              <a:gd name="connsiteY17" fmla="*/ 505662 h 658118"/>
              <a:gd name="connsiteX18" fmla="*/ 283220 w 1159965"/>
              <a:gd name="connsiteY18" fmla="*/ 511597 h 658118"/>
              <a:gd name="connsiteX19" fmla="*/ 308799 w 1159965"/>
              <a:gd name="connsiteY19" fmla="*/ 505458 h 658118"/>
              <a:gd name="connsiteX20" fmla="*/ 327217 w 1159965"/>
              <a:gd name="connsiteY20" fmla="*/ 490724 h 658118"/>
              <a:gd name="connsiteX21" fmla="*/ 339291 w 1159965"/>
              <a:gd name="connsiteY21" fmla="*/ 466986 h 658118"/>
              <a:gd name="connsiteX22" fmla="*/ 346658 w 1159965"/>
              <a:gd name="connsiteY22" fmla="*/ 440178 h 658118"/>
              <a:gd name="connsiteX23" fmla="*/ 350341 w 1159965"/>
              <a:gd name="connsiteY23" fmla="*/ 409482 h 658118"/>
              <a:gd name="connsiteX24" fmla="*/ 351774 w 1159965"/>
              <a:gd name="connsiteY24" fmla="*/ 380628 h 658118"/>
              <a:gd name="connsiteX25" fmla="*/ 351978 w 1159965"/>
              <a:gd name="connsiteY25" fmla="*/ 353207 h 658118"/>
              <a:gd name="connsiteX26" fmla="*/ 351978 w 1159965"/>
              <a:gd name="connsiteY26" fmla="*/ 347886 h 658118"/>
              <a:gd name="connsiteX27" fmla="*/ 353615 w 1159965"/>
              <a:gd name="connsiteY27" fmla="*/ 304503 h 658118"/>
              <a:gd name="connsiteX28" fmla="*/ 353820 w 1159965"/>
              <a:gd name="connsiteY28" fmla="*/ 288132 h 658118"/>
              <a:gd name="connsiteX29" fmla="*/ 354025 w 1159965"/>
              <a:gd name="connsiteY29" fmla="*/ 265007 h 658118"/>
              <a:gd name="connsiteX30" fmla="*/ 352797 w 1159965"/>
              <a:gd name="connsiteY30" fmla="*/ 239837 h 658118"/>
              <a:gd name="connsiteX31" fmla="*/ 349523 w 1159965"/>
              <a:gd name="connsiteY31" fmla="*/ 212824 h 658118"/>
              <a:gd name="connsiteX32" fmla="*/ 342769 w 1159965"/>
              <a:gd name="connsiteY32" fmla="*/ 188677 h 658118"/>
              <a:gd name="connsiteX33" fmla="*/ 331514 w 1159965"/>
              <a:gd name="connsiteY33" fmla="*/ 167190 h 658118"/>
              <a:gd name="connsiteX34" fmla="*/ 314734 w 1159965"/>
              <a:gd name="connsiteY34" fmla="*/ 153684 h 658118"/>
              <a:gd name="connsiteX35" fmla="*/ 291405 w 1159965"/>
              <a:gd name="connsiteY35" fmla="*/ 148159 h 658118"/>
              <a:gd name="connsiteX36" fmla="*/ 909487 w 1159965"/>
              <a:gd name="connsiteY36" fmla="*/ 2456 h 658118"/>
              <a:gd name="connsiteX37" fmla="*/ 972107 w 1159965"/>
              <a:gd name="connsiteY37" fmla="*/ 9004 h 658118"/>
              <a:gd name="connsiteX38" fmla="*/ 1035545 w 1159965"/>
              <a:gd name="connsiteY38" fmla="*/ 29877 h 658118"/>
              <a:gd name="connsiteX39" fmla="*/ 1091411 w 1159965"/>
              <a:gd name="connsiteY39" fmla="*/ 64257 h 658118"/>
              <a:gd name="connsiteX40" fmla="*/ 1130907 w 1159965"/>
              <a:gd name="connsiteY40" fmla="*/ 114189 h 658118"/>
              <a:gd name="connsiteX41" fmla="*/ 1146050 w 1159965"/>
              <a:gd name="connsiteY41" fmla="*/ 179264 h 658118"/>
              <a:gd name="connsiteX42" fmla="*/ 1137660 w 1159965"/>
              <a:gd name="connsiteY42" fmla="*/ 234312 h 658118"/>
              <a:gd name="connsiteX43" fmla="*/ 1113308 w 1159965"/>
              <a:gd name="connsiteY43" fmla="*/ 272579 h 658118"/>
              <a:gd name="connsiteX44" fmla="*/ 1080975 w 1159965"/>
              <a:gd name="connsiteY44" fmla="*/ 296112 h 658118"/>
              <a:gd name="connsiteX45" fmla="*/ 1042093 w 1159965"/>
              <a:gd name="connsiteY45" fmla="*/ 311870 h 658118"/>
              <a:gd name="connsiteX46" fmla="*/ 1132748 w 1159965"/>
              <a:gd name="connsiteY46" fmla="*/ 366303 h 658118"/>
              <a:gd name="connsiteX47" fmla="*/ 1159965 w 1159965"/>
              <a:gd name="connsiteY47" fmla="*/ 454298 h 658118"/>
              <a:gd name="connsiteX48" fmla="*/ 1148915 w 1159965"/>
              <a:gd name="connsiteY48" fmla="*/ 522852 h 658118"/>
              <a:gd name="connsiteX49" fmla="*/ 1120470 w 1159965"/>
              <a:gd name="connsiteY49" fmla="*/ 574626 h 658118"/>
              <a:gd name="connsiteX50" fmla="*/ 1077905 w 1159965"/>
              <a:gd name="connsiteY50" fmla="*/ 611051 h 658118"/>
              <a:gd name="connsiteX51" fmla="*/ 1027769 w 1159965"/>
              <a:gd name="connsiteY51" fmla="*/ 635403 h 658118"/>
              <a:gd name="connsiteX52" fmla="*/ 973335 w 1159965"/>
              <a:gd name="connsiteY52" fmla="*/ 649523 h 658118"/>
              <a:gd name="connsiteX53" fmla="*/ 921356 w 1159965"/>
              <a:gd name="connsiteY53" fmla="*/ 656481 h 658118"/>
              <a:gd name="connsiteX54" fmla="*/ 875108 w 1159965"/>
              <a:gd name="connsiteY54" fmla="*/ 658118 h 658118"/>
              <a:gd name="connsiteX55" fmla="*/ 767877 w 1159965"/>
              <a:gd name="connsiteY55" fmla="*/ 647682 h 658118"/>
              <a:gd name="connsiteX56" fmla="*/ 682748 w 1159965"/>
              <a:gd name="connsiteY56" fmla="*/ 614121 h 658118"/>
              <a:gd name="connsiteX57" fmla="*/ 622993 w 1159965"/>
              <a:gd name="connsiteY57" fmla="*/ 549864 h 658118"/>
              <a:gd name="connsiteX58" fmla="*/ 598437 w 1159965"/>
              <a:gd name="connsiteY58" fmla="*/ 451024 h 658118"/>
              <a:gd name="connsiteX59" fmla="*/ 611533 w 1159965"/>
              <a:gd name="connsiteY59" fmla="*/ 437927 h 658118"/>
              <a:gd name="connsiteX60" fmla="*/ 806349 w 1159965"/>
              <a:gd name="connsiteY60" fmla="*/ 437927 h 658118"/>
              <a:gd name="connsiteX61" fmla="*/ 817195 w 1159965"/>
              <a:gd name="connsiteY61" fmla="*/ 439564 h 658118"/>
              <a:gd name="connsiteX62" fmla="*/ 821083 w 1159965"/>
              <a:gd name="connsiteY62" fmla="*/ 446931 h 658118"/>
              <a:gd name="connsiteX63" fmla="*/ 821083 w 1159965"/>
              <a:gd name="connsiteY63" fmla="*/ 447750 h 658118"/>
              <a:gd name="connsiteX64" fmla="*/ 835613 w 1159965"/>
              <a:gd name="connsiteY64" fmla="*/ 487859 h 658118"/>
              <a:gd name="connsiteX65" fmla="*/ 871015 w 1159965"/>
              <a:gd name="connsiteY65" fmla="*/ 501774 h 658118"/>
              <a:gd name="connsiteX66" fmla="*/ 905190 w 1159965"/>
              <a:gd name="connsiteY66" fmla="*/ 488882 h 658118"/>
              <a:gd name="connsiteX67" fmla="*/ 917673 w 1159965"/>
              <a:gd name="connsiteY67" fmla="*/ 455935 h 658118"/>
              <a:gd name="connsiteX68" fmla="*/ 912148 w 1159965"/>
              <a:gd name="connsiteY68" fmla="*/ 427900 h 658118"/>
              <a:gd name="connsiteX69" fmla="*/ 898846 w 1159965"/>
              <a:gd name="connsiteY69" fmla="*/ 410096 h 658118"/>
              <a:gd name="connsiteX70" fmla="*/ 878792 w 1159965"/>
              <a:gd name="connsiteY70" fmla="*/ 400478 h 658118"/>
              <a:gd name="connsiteX71" fmla="*/ 856691 w 1159965"/>
              <a:gd name="connsiteY71" fmla="*/ 396181 h 658118"/>
              <a:gd name="connsiteX72" fmla="*/ 833362 w 1159965"/>
              <a:gd name="connsiteY72" fmla="*/ 395362 h 658118"/>
              <a:gd name="connsiteX73" fmla="*/ 815354 w 1159965"/>
              <a:gd name="connsiteY73" fmla="*/ 395362 h 658118"/>
              <a:gd name="connsiteX74" fmla="*/ 793457 w 1159965"/>
              <a:gd name="connsiteY74" fmla="*/ 385949 h 658118"/>
              <a:gd name="connsiteX75" fmla="*/ 787523 w 1159965"/>
              <a:gd name="connsiteY75" fmla="*/ 356890 h 658118"/>
              <a:gd name="connsiteX76" fmla="*/ 787523 w 1159965"/>
              <a:gd name="connsiteY76" fmla="*/ 330696 h 658118"/>
              <a:gd name="connsiteX77" fmla="*/ 792025 w 1159965"/>
              <a:gd name="connsiteY77" fmla="*/ 280560 h 658118"/>
              <a:gd name="connsiteX78" fmla="*/ 809624 w 1159965"/>
              <a:gd name="connsiteY78" fmla="*/ 264393 h 658118"/>
              <a:gd name="connsiteX79" fmla="*/ 842366 w 1159965"/>
              <a:gd name="connsiteY79" fmla="*/ 264393 h 658118"/>
              <a:gd name="connsiteX80" fmla="*/ 893116 w 1159965"/>
              <a:gd name="connsiteY80" fmla="*/ 251092 h 658118"/>
              <a:gd name="connsiteX81" fmla="*/ 911124 w 1159965"/>
              <a:gd name="connsiteY81" fmla="*/ 200546 h 658118"/>
              <a:gd name="connsiteX82" fmla="*/ 900893 w 1159965"/>
              <a:gd name="connsiteY82" fmla="*/ 170669 h 658118"/>
              <a:gd name="connsiteX83" fmla="*/ 873471 w 1159965"/>
              <a:gd name="connsiteY83" fmla="*/ 158800 h 658118"/>
              <a:gd name="connsiteX84" fmla="*/ 834180 w 1159965"/>
              <a:gd name="connsiteY84" fmla="*/ 189086 h 658118"/>
              <a:gd name="connsiteX85" fmla="*/ 834180 w 1159965"/>
              <a:gd name="connsiteY85" fmla="*/ 205457 h 658118"/>
              <a:gd name="connsiteX86" fmla="*/ 816172 w 1159965"/>
              <a:gd name="connsiteY86" fmla="*/ 228377 h 658118"/>
              <a:gd name="connsiteX87" fmla="*/ 661465 w 1159965"/>
              <a:gd name="connsiteY87" fmla="*/ 225103 h 658118"/>
              <a:gd name="connsiteX88" fmla="*/ 651029 w 1159965"/>
              <a:gd name="connsiteY88" fmla="*/ 225512 h 658118"/>
              <a:gd name="connsiteX89" fmla="*/ 640183 w 1159965"/>
              <a:gd name="connsiteY89" fmla="*/ 225921 h 658118"/>
              <a:gd name="connsiteX90" fmla="*/ 608259 w 1159965"/>
              <a:gd name="connsiteY90" fmla="*/ 210369 h 658118"/>
              <a:gd name="connsiteX91" fmla="*/ 618082 w 1159965"/>
              <a:gd name="connsiteY91" fmla="*/ 137108 h 658118"/>
              <a:gd name="connsiteX92" fmla="*/ 667604 w 1159965"/>
              <a:gd name="connsiteY92" fmla="*/ 59345 h 658118"/>
              <a:gd name="connsiteX93" fmla="*/ 693389 w 1159965"/>
              <a:gd name="connsiteY93" fmla="*/ 41747 h 658118"/>
              <a:gd name="connsiteX94" fmla="*/ 787727 w 1159965"/>
              <a:gd name="connsiteY94" fmla="*/ 9823 h 658118"/>
              <a:gd name="connsiteX95" fmla="*/ 909487 w 1159965"/>
              <a:gd name="connsiteY95" fmla="*/ 2456 h 658118"/>
              <a:gd name="connsiteX96" fmla="*/ 286494 w 1159965"/>
              <a:gd name="connsiteY96" fmla="*/ 0 h 658118"/>
              <a:gd name="connsiteX97" fmla="*/ 377149 w 1159965"/>
              <a:gd name="connsiteY97" fmla="*/ 11255 h 658118"/>
              <a:gd name="connsiteX98" fmla="*/ 447340 w 1159965"/>
              <a:gd name="connsiteY98" fmla="*/ 41337 h 658118"/>
              <a:gd name="connsiteX99" fmla="*/ 498909 w 1159965"/>
              <a:gd name="connsiteY99" fmla="*/ 87381 h 658118"/>
              <a:gd name="connsiteX100" fmla="*/ 534925 w 1159965"/>
              <a:gd name="connsiteY100" fmla="*/ 144066 h 658118"/>
              <a:gd name="connsiteX101" fmla="*/ 557026 w 1159965"/>
              <a:gd name="connsiteY101" fmla="*/ 208118 h 658118"/>
              <a:gd name="connsiteX102" fmla="*/ 568895 w 1159965"/>
              <a:gd name="connsiteY102" fmla="*/ 274216 h 658118"/>
              <a:gd name="connsiteX103" fmla="*/ 572169 w 1159965"/>
              <a:gd name="connsiteY103" fmla="*/ 339700 h 658118"/>
              <a:gd name="connsiteX104" fmla="*/ 549864 w 1159965"/>
              <a:gd name="connsiteY104" fmla="*/ 478446 h 658118"/>
              <a:gd name="connsiteX105" fmla="*/ 488063 w 1159965"/>
              <a:gd name="connsiteY105" fmla="*/ 578309 h 658118"/>
              <a:gd name="connsiteX106" fmla="*/ 396180 w 1159965"/>
              <a:gd name="connsiteY106" fmla="*/ 637245 h 658118"/>
              <a:gd name="connsiteX107" fmla="*/ 281583 w 1159965"/>
              <a:gd name="connsiteY107" fmla="*/ 657300 h 658118"/>
              <a:gd name="connsiteX108" fmla="*/ 197476 w 1159965"/>
              <a:gd name="connsiteY108" fmla="*/ 648500 h 658118"/>
              <a:gd name="connsiteX109" fmla="*/ 131787 w 1159965"/>
              <a:gd name="connsiteY109" fmla="*/ 624558 h 658118"/>
              <a:gd name="connsiteX110" fmla="*/ 82469 w 1159965"/>
              <a:gd name="connsiteY110" fmla="*/ 586085 h 658118"/>
              <a:gd name="connsiteX111" fmla="*/ 46862 w 1159965"/>
              <a:gd name="connsiteY111" fmla="*/ 536358 h 658118"/>
              <a:gd name="connsiteX112" fmla="*/ 22919 w 1159965"/>
              <a:gd name="connsiteY112" fmla="*/ 475785 h 658118"/>
              <a:gd name="connsiteX113" fmla="*/ 7981 w 1159965"/>
              <a:gd name="connsiteY113" fmla="*/ 408050 h 658118"/>
              <a:gd name="connsiteX114" fmla="*/ 0 w 1159965"/>
              <a:gd name="connsiteY114" fmla="*/ 333152 h 658118"/>
              <a:gd name="connsiteX115" fmla="*/ 286494 w 1159965"/>
              <a:gd name="connsiteY115" fmla="*/ 0 h 65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159965" h="658118">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6"/>
                  <a:pt x="234925" y="193179"/>
                </a:cubicBezTo>
                <a:cubicBezTo>
                  <a:pt x="232469" y="201092"/>
                  <a:pt x="230286" y="208118"/>
                  <a:pt x="228376" y="214257"/>
                </a:cubicBezTo>
                <a:cubicBezTo>
                  <a:pt x="226466" y="220396"/>
                  <a:pt x="224966" y="228582"/>
                  <a:pt x="223874" y="238814"/>
                </a:cubicBezTo>
                <a:cubicBezTo>
                  <a:pt x="222783" y="249046"/>
                  <a:pt x="221896" y="257367"/>
                  <a:pt x="221214" y="263779"/>
                </a:cubicBezTo>
                <a:cubicBezTo>
                  <a:pt x="220532" y="270192"/>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3"/>
                  <a:pt x="225512" y="438950"/>
                </a:cubicBezTo>
                <a:cubicBezTo>
                  <a:pt x="227149" y="447818"/>
                  <a:pt x="229536" y="457027"/>
                  <a:pt x="232674" y="466576"/>
                </a:cubicBezTo>
                <a:cubicBezTo>
                  <a:pt x="235812" y="476126"/>
                  <a:pt x="239563" y="484039"/>
                  <a:pt x="243929" y="490315"/>
                </a:cubicBezTo>
                <a:cubicBezTo>
                  <a:pt x="248295" y="496590"/>
                  <a:pt x="253820" y="501706"/>
                  <a:pt x="260505" y="505662"/>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0"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69"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909487" y="2456"/>
                </a:moveTo>
                <a:cubicBezTo>
                  <a:pt x="929951" y="2456"/>
                  <a:pt x="950824" y="4639"/>
                  <a:pt x="972107" y="9004"/>
                </a:cubicBezTo>
                <a:cubicBezTo>
                  <a:pt x="993389" y="13370"/>
                  <a:pt x="1014535" y="20328"/>
                  <a:pt x="1035545" y="29877"/>
                </a:cubicBezTo>
                <a:cubicBezTo>
                  <a:pt x="1056554" y="39427"/>
                  <a:pt x="1075176" y="50887"/>
                  <a:pt x="1091411" y="64257"/>
                </a:cubicBezTo>
                <a:cubicBezTo>
                  <a:pt x="1107646" y="77627"/>
                  <a:pt x="1120811" y="94270"/>
                  <a:pt x="1130907" y="114189"/>
                </a:cubicBezTo>
                <a:cubicBezTo>
                  <a:pt x="1141002" y="134107"/>
                  <a:pt x="1146050" y="155798"/>
                  <a:pt x="1146050" y="179264"/>
                </a:cubicBezTo>
                <a:cubicBezTo>
                  <a:pt x="1146050" y="200273"/>
                  <a:pt x="1143253" y="218623"/>
                  <a:pt x="1137660" y="234312"/>
                </a:cubicBezTo>
                <a:cubicBezTo>
                  <a:pt x="1132066" y="250000"/>
                  <a:pt x="1123949" y="262756"/>
                  <a:pt x="1113308" y="272579"/>
                </a:cubicBezTo>
                <a:cubicBezTo>
                  <a:pt x="1102666" y="282402"/>
                  <a:pt x="1091889" y="290246"/>
                  <a:pt x="1080975" y="296112"/>
                </a:cubicBezTo>
                <a:cubicBezTo>
                  <a:pt x="1070061" y="301979"/>
                  <a:pt x="1057100" y="307231"/>
                  <a:pt x="1042093" y="311870"/>
                </a:cubicBezTo>
                <a:cubicBezTo>
                  <a:pt x="1084385" y="324966"/>
                  <a:pt x="1114604" y="343111"/>
                  <a:pt x="1132748" y="366303"/>
                </a:cubicBezTo>
                <a:cubicBezTo>
                  <a:pt x="1150893" y="389496"/>
                  <a:pt x="1159965" y="418827"/>
                  <a:pt x="1159965" y="454298"/>
                </a:cubicBezTo>
                <a:cubicBezTo>
                  <a:pt x="1159965" y="479400"/>
                  <a:pt x="1156282" y="502252"/>
                  <a:pt x="1148915" y="522852"/>
                </a:cubicBezTo>
                <a:cubicBezTo>
                  <a:pt x="1141548" y="543452"/>
                  <a:pt x="1132066" y="560710"/>
                  <a:pt x="1120470" y="574626"/>
                </a:cubicBezTo>
                <a:cubicBezTo>
                  <a:pt x="1108874" y="588541"/>
                  <a:pt x="1094685" y="600683"/>
                  <a:pt x="1077905" y="611051"/>
                </a:cubicBezTo>
                <a:cubicBezTo>
                  <a:pt x="1061125" y="621420"/>
                  <a:pt x="1044412" y="629537"/>
                  <a:pt x="1027769" y="635403"/>
                </a:cubicBezTo>
                <a:cubicBezTo>
                  <a:pt x="1011125" y="641270"/>
                  <a:pt x="992980" y="645976"/>
                  <a:pt x="973335" y="649523"/>
                </a:cubicBezTo>
                <a:cubicBezTo>
                  <a:pt x="953689" y="653070"/>
                  <a:pt x="936363" y="655390"/>
                  <a:pt x="921356" y="656481"/>
                </a:cubicBezTo>
                <a:cubicBezTo>
                  <a:pt x="906350" y="657573"/>
                  <a:pt x="890933" y="658118"/>
                  <a:pt x="875108" y="658118"/>
                </a:cubicBezTo>
                <a:cubicBezTo>
                  <a:pt x="834999" y="658118"/>
                  <a:pt x="799255" y="654639"/>
                  <a:pt x="767877" y="647682"/>
                </a:cubicBezTo>
                <a:cubicBezTo>
                  <a:pt x="736499" y="640724"/>
                  <a:pt x="708123" y="629537"/>
                  <a:pt x="682748" y="614121"/>
                </a:cubicBezTo>
                <a:cubicBezTo>
                  <a:pt x="657373" y="598705"/>
                  <a:pt x="637454" y="577286"/>
                  <a:pt x="622993" y="549864"/>
                </a:cubicBezTo>
                <a:cubicBezTo>
                  <a:pt x="608532" y="522443"/>
                  <a:pt x="600347" y="489496"/>
                  <a:pt x="598437" y="451024"/>
                </a:cubicBezTo>
                <a:cubicBezTo>
                  <a:pt x="598437" y="442293"/>
                  <a:pt x="602802" y="437927"/>
                  <a:pt x="611533" y="437927"/>
                </a:cubicBezTo>
                <a:lnTo>
                  <a:pt x="806349" y="437927"/>
                </a:lnTo>
                <a:cubicBezTo>
                  <a:pt x="811261" y="437927"/>
                  <a:pt x="814876" y="438473"/>
                  <a:pt x="817195" y="439564"/>
                </a:cubicBezTo>
                <a:cubicBezTo>
                  <a:pt x="819515" y="440656"/>
                  <a:pt x="820811" y="443111"/>
                  <a:pt x="821083" y="446931"/>
                </a:cubicBezTo>
                <a:lnTo>
                  <a:pt x="821083" y="447750"/>
                </a:lnTo>
                <a:cubicBezTo>
                  <a:pt x="823266" y="465212"/>
                  <a:pt x="828109" y="478582"/>
                  <a:pt x="835613" y="487859"/>
                </a:cubicBezTo>
                <a:cubicBezTo>
                  <a:pt x="843116" y="497136"/>
                  <a:pt x="854917" y="501774"/>
                  <a:pt x="871015" y="501774"/>
                </a:cubicBezTo>
                <a:cubicBezTo>
                  <a:pt x="885476" y="501774"/>
                  <a:pt x="896868" y="497477"/>
                  <a:pt x="905190" y="488882"/>
                </a:cubicBezTo>
                <a:cubicBezTo>
                  <a:pt x="913512" y="480287"/>
                  <a:pt x="917673" y="469305"/>
                  <a:pt x="917673" y="455935"/>
                </a:cubicBezTo>
                <a:cubicBezTo>
                  <a:pt x="917673" y="445021"/>
                  <a:pt x="915831" y="435676"/>
                  <a:pt x="912148" y="427900"/>
                </a:cubicBezTo>
                <a:cubicBezTo>
                  <a:pt x="908464" y="420123"/>
                  <a:pt x="904030" y="414189"/>
                  <a:pt x="898846" y="410096"/>
                </a:cubicBezTo>
                <a:cubicBezTo>
                  <a:pt x="893662" y="406003"/>
                  <a:pt x="886977" y="402797"/>
                  <a:pt x="878792" y="400478"/>
                </a:cubicBezTo>
                <a:cubicBezTo>
                  <a:pt x="870606" y="398159"/>
                  <a:pt x="863239" y="396726"/>
                  <a:pt x="856691" y="396181"/>
                </a:cubicBezTo>
                <a:cubicBezTo>
                  <a:pt x="850142" y="395635"/>
                  <a:pt x="842366" y="395362"/>
                  <a:pt x="833362" y="395362"/>
                </a:cubicBezTo>
                <a:lnTo>
                  <a:pt x="815354" y="395362"/>
                </a:lnTo>
                <a:cubicBezTo>
                  <a:pt x="804712" y="395362"/>
                  <a:pt x="797414" y="392224"/>
                  <a:pt x="793457" y="385949"/>
                </a:cubicBezTo>
                <a:cubicBezTo>
                  <a:pt x="789501" y="379673"/>
                  <a:pt x="787523" y="369987"/>
                  <a:pt x="787523" y="356890"/>
                </a:cubicBezTo>
                <a:lnTo>
                  <a:pt x="787523" y="330696"/>
                </a:lnTo>
                <a:cubicBezTo>
                  <a:pt x="787523" y="308050"/>
                  <a:pt x="789023" y="291337"/>
                  <a:pt x="792025" y="280560"/>
                </a:cubicBezTo>
                <a:cubicBezTo>
                  <a:pt x="795026" y="269782"/>
                  <a:pt x="800892" y="264393"/>
                  <a:pt x="809624" y="264393"/>
                </a:cubicBezTo>
                <a:lnTo>
                  <a:pt x="842366" y="264393"/>
                </a:lnTo>
                <a:cubicBezTo>
                  <a:pt x="864194" y="264393"/>
                  <a:pt x="881111" y="259960"/>
                  <a:pt x="893116" y="251092"/>
                </a:cubicBezTo>
                <a:cubicBezTo>
                  <a:pt x="905122" y="242224"/>
                  <a:pt x="911124" y="225376"/>
                  <a:pt x="911124" y="200546"/>
                </a:cubicBezTo>
                <a:cubicBezTo>
                  <a:pt x="911124" y="188541"/>
                  <a:pt x="907714" y="178582"/>
                  <a:pt x="900893" y="170669"/>
                </a:cubicBezTo>
                <a:cubicBezTo>
                  <a:pt x="894071" y="162756"/>
                  <a:pt x="884931" y="158800"/>
                  <a:pt x="873471" y="158800"/>
                </a:cubicBezTo>
                <a:cubicBezTo>
                  <a:pt x="851643" y="158800"/>
                  <a:pt x="838546" y="168895"/>
                  <a:pt x="834180" y="189086"/>
                </a:cubicBezTo>
                <a:lnTo>
                  <a:pt x="834180" y="205457"/>
                </a:lnTo>
                <a:cubicBezTo>
                  <a:pt x="831452" y="216917"/>
                  <a:pt x="825449" y="224557"/>
                  <a:pt x="816172" y="228377"/>
                </a:cubicBezTo>
                <a:cubicBezTo>
                  <a:pt x="758873" y="228377"/>
                  <a:pt x="707304" y="227286"/>
                  <a:pt x="661465" y="225103"/>
                </a:cubicBezTo>
                <a:cubicBezTo>
                  <a:pt x="659283" y="225103"/>
                  <a:pt x="655804" y="225239"/>
                  <a:pt x="651029" y="225512"/>
                </a:cubicBezTo>
                <a:cubicBezTo>
                  <a:pt x="646254" y="225785"/>
                  <a:pt x="642639" y="225921"/>
                  <a:pt x="640183" y="225921"/>
                </a:cubicBezTo>
                <a:cubicBezTo>
                  <a:pt x="618900" y="225921"/>
                  <a:pt x="608259" y="220737"/>
                  <a:pt x="608259" y="210369"/>
                </a:cubicBezTo>
                <a:cubicBezTo>
                  <a:pt x="612352" y="171624"/>
                  <a:pt x="615626" y="147204"/>
                  <a:pt x="618082" y="137108"/>
                </a:cubicBezTo>
                <a:cubicBezTo>
                  <a:pt x="625722" y="105457"/>
                  <a:pt x="642229" y="79536"/>
                  <a:pt x="667604" y="59345"/>
                </a:cubicBezTo>
                <a:cubicBezTo>
                  <a:pt x="675244" y="53070"/>
                  <a:pt x="683839" y="47204"/>
                  <a:pt x="693389" y="41747"/>
                </a:cubicBezTo>
                <a:cubicBezTo>
                  <a:pt x="721220" y="25375"/>
                  <a:pt x="752666" y="14734"/>
                  <a:pt x="787727" y="9823"/>
                </a:cubicBezTo>
                <a:cubicBezTo>
                  <a:pt x="822789" y="4912"/>
                  <a:pt x="863375" y="2456"/>
                  <a:pt x="909487" y="2456"/>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0"/>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chemeClr val="accent5"/>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4950" dirty="0">
              <a:solidFill>
                <a:prstClr val="black"/>
              </a:solidFill>
              <a:latin typeface="Calibri" panose="020F0502020204030204" pitchFamily="34" charset="0"/>
            </a:endParaRPr>
          </a:p>
        </p:txBody>
      </p:sp>
      <p:sp>
        <p:nvSpPr>
          <p:cNvPr id="57" name="TextBox 56">
            <a:extLst>
              <a:ext uri="{FF2B5EF4-FFF2-40B4-BE49-F238E27FC236}">
                <a16:creationId xmlns:a16="http://schemas.microsoft.com/office/drawing/2014/main" id="{EE1996CD-E821-41B8-9E5F-B155FA90191D}"/>
              </a:ext>
            </a:extLst>
          </p:cNvPr>
          <p:cNvSpPr txBox="1"/>
          <p:nvPr/>
        </p:nvSpPr>
        <p:spPr>
          <a:xfrm>
            <a:off x="7844297" y="3898384"/>
            <a:ext cx="743457" cy="414555"/>
          </a:xfrm>
          <a:custGeom>
            <a:avLst/>
            <a:gdLst>
              <a:gd name="connsiteX0" fmla="*/ 880019 w 1178792"/>
              <a:gd name="connsiteY0" fmla="*/ 167805 h 657300"/>
              <a:gd name="connsiteX1" fmla="*/ 880019 w 1178792"/>
              <a:gd name="connsiteY1" fmla="*/ 174353 h 657300"/>
              <a:gd name="connsiteX2" fmla="*/ 819856 w 1178792"/>
              <a:gd name="connsiteY2" fmla="*/ 273808 h 657300"/>
              <a:gd name="connsiteX3" fmla="*/ 758055 w 1178792"/>
              <a:gd name="connsiteY3" fmla="*/ 377355 h 657300"/>
              <a:gd name="connsiteX4" fmla="*/ 758055 w 1178792"/>
              <a:gd name="connsiteY4" fmla="*/ 387996 h 657300"/>
              <a:gd name="connsiteX5" fmla="*/ 762761 w 1178792"/>
              <a:gd name="connsiteY5" fmla="*/ 394135 h 657300"/>
              <a:gd name="connsiteX6" fmla="*/ 767877 w 1178792"/>
              <a:gd name="connsiteY6" fmla="*/ 398637 h 657300"/>
              <a:gd name="connsiteX7" fmla="*/ 826199 w 1178792"/>
              <a:gd name="connsiteY7" fmla="*/ 397410 h 657300"/>
              <a:gd name="connsiteX8" fmla="*/ 884112 w 1178792"/>
              <a:gd name="connsiteY8" fmla="*/ 396182 h 657300"/>
              <a:gd name="connsiteX9" fmla="*/ 896391 w 1178792"/>
              <a:gd name="connsiteY9" fmla="*/ 381448 h 657300"/>
              <a:gd name="connsiteX10" fmla="*/ 896391 w 1178792"/>
              <a:gd name="connsiteY10" fmla="*/ 365895 h 657300"/>
              <a:gd name="connsiteX11" fmla="*/ 895572 w 1178792"/>
              <a:gd name="connsiteY11" fmla="*/ 351161 h 657300"/>
              <a:gd name="connsiteX12" fmla="*/ 895572 w 1178792"/>
              <a:gd name="connsiteY12" fmla="*/ 341339 h 657300"/>
              <a:gd name="connsiteX13" fmla="*/ 896186 w 1178792"/>
              <a:gd name="connsiteY13" fmla="*/ 315963 h 657300"/>
              <a:gd name="connsiteX14" fmla="*/ 896391 w 1178792"/>
              <a:gd name="connsiteY14" fmla="*/ 284858 h 657300"/>
              <a:gd name="connsiteX15" fmla="*/ 880019 w 1178792"/>
              <a:gd name="connsiteY15" fmla="*/ 167805 h 657300"/>
              <a:gd name="connsiteX16" fmla="*/ 291405 w 1178792"/>
              <a:gd name="connsiteY16" fmla="*/ 148159 h 657300"/>
              <a:gd name="connsiteX17" fmla="*/ 271760 w 1178792"/>
              <a:gd name="connsiteY17" fmla="*/ 151024 h 657300"/>
              <a:gd name="connsiteX18" fmla="*/ 256003 w 1178792"/>
              <a:gd name="connsiteY18" fmla="*/ 160642 h 657300"/>
              <a:gd name="connsiteX19" fmla="*/ 243929 w 1178792"/>
              <a:gd name="connsiteY19" fmla="*/ 174352 h 657300"/>
              <a:gd name="connsiteX20" fmla="*/ 234925 w 1178792"/>
              <a:gd name="connsiteY20" fmla="*/ 193179 h 657300"/>
              <a:gd name="connsiteX21" fmla="*/ 228377 w 1178792"/>
              <a:gd name="connsiteY21" fmla="*/ 214257 h 657300"/>
              <a:gd name="connsiteX22" fmla="*/ 223875 w 1178792"/>
              <a:gd name="connsiteY22" fmla="*/ 238814 h 657300"/>
              <a:gd name="connsiteX23" fmla="*/ 221214 w 1178792"/>
              <a:gd name="connsiteY23" fmla="*/ 263779 h 657300"/>
              <a:gd name="connsiteX24" fmla="*/ 219782 w 1178792"/>
              <a:gd name="connsiteY24" fmla="*/ 290792 h 657300"/>
              <a:gd name="connsiteX25" fmla="*/ 219372 w 1178792"/>
              <a:gd name="connsiteY25" fmla="*/ 316372 h 657300"/>
              <a:gd name="connsiteX26" fmla="*/ 219372 w 1178792"/>
              <a:gd name="connsiteY26" fmla="*/ 341747 h 657300"/>
              <a:gd name="connsiteX27" fmla="*/ 219372 w 1178792"/>
              <a:gd name="connsiteY27" fmla="*/ 349523 h 657300"/>
              <a:gd name="connsiteX28" fmla="*/ 219782 w 1178792"/>
              <a:gd name="connsiteY28" fmla="*/ 377763 h 657300"/>
              <a:gd name="connsiteX29" fmla="*/ 221623 w 1178792"/>
              <a:gd name="connsiteY29" fmla="*/ 407845 h 657300"/>
              <a:gd name="connsiteX30" fmla="*/ 225512 w 1178792"/>
              <a:gd name="connsiteY30" fmla="*/ 438950 h 657300"/>
              <a:gd name="connsiteX31" fmla="*/ 232674 w 1178792"/>
              <a:gd name="connsiteY31" fmla="*/ 466576 h 657300"/>
              <a:gd name="connsiteX32" fmla="*/ 243929 w 1178792"/>
              <a:gd name="connsiteY32" fmla="*/ 490315 h 657300"/>
              <a:gd name="connsiteX33" fmla="*/ 260505 w 1178792"/>
              <a:gd name="connsiteY33" fmla="*/ 505662 h 657300"/>
              <a:gd name="connsiteX34" fmla="*/ 283220 w 1178792"/>
              <a:gd name="connsiteY34" fmla="*/ 511597 h 657300"/>
              <a:gd name="connsiteX35" fmla="*/ 308800 w 1178792"/>
              <a:gd name="connsiteY35" fmla="*/ 505458 h 657300"/>
              <a:gd name="connsiteX36" fmla="*/ 327217 w 1178792"/>
              <a:gd name="connsiteY36" fmla="*/ 490724 h 657300"/>
              <a:gd name="connsiteX37" fmla="*/ 339291 w 1178792"/>
              <a:gd name="connsiteY37" fmla="*/ 466986 h 657300"/>
              <a:gd name="connsiteX38" fmla="*/ 346658 w 1178792"/>
              <a:gd name="connsiteY38" fmla="*/ 440178 h 657300"/>
              <a:gd name="connsiteX39" fmla="*/ 350341 w 1178792"/>
              <a:gd name="connsiteY39" fmla="*/ 409482 h 657300"/>
              <a:gd name="connsiteX40" fmla="*/ 351774 w 1178792"/>
              <a:gd name="connsiteY40" fmla="*/ 380628 h 657300"/>
              <a:gd name="connsiteX41" fmla="*/ 351978 w 1178792"/>
              <a:gd name="connsiteY41" fmla="*/ 353207 h 657300"/>
              <a:gd name="connsiteX42" fmla="*/ 351978 w 1178792"/>
              <a:gd name="connsiteY42" fmla="*/ 347886 h 657300"/>
              <a:gd name="connsiteX43" fmla="*/ 353615 w 1178792"/>
              <a:gd name="connsiteY43" fmla="*/ 304503 h 657300"/>
              <a:gd name="connsiteX44" fmla="*/ 353820 w 1178792"/>
              <a:gd name="connsiteY44" fmla="*/ 288132 h 657300"/>
              <a:gd name="connsiteX45" fmla="*/ 354025 w 1178792"/>
              <a:gd name="connsiteY45" fmla="*/ 265007 h 657300"/>
              <a:gd name="connsiteX46" fmla="*/ 352797 w 1178792"/>
              <a:gd name="connsiteY46" fmla="*/ 239837 h 657300"/>
              <a:gd name="connsiteX47" fmla="*/ 349523 w 1178792"/>
              <a:gd name="connsiteY47" fmla="*/ 212824 h 657300"/>
              <a:gd name="connsiteX48" fmla="*/ 342770 w 1178792"/>
              <a:gd name="connsiteY48" fmla="*/ 188677 h 657300"/>
              <a:gd name="connsiteX49" fmla="*/ 331514 w 1178792"/>
              <a:gd name="connsiteY49" fmla="*/ 167190 h 657300"/>
              <a:gd name="connsiteX50" fmla="*/ 314734 w 1178792"/>
              <a:gd name="connsiteY50" fmla="*/ 153684 h 657300"/>
              <a:gd name="connsiteX51" fmla="*/ 291405 w 1178792"/>
              <a:gd name="connsiteY51" fmla="*/ 148159 h 657300"/>
              <a:gd name="connsiteX52" fmla="*/ 799801 w 1178792"/>
              <a:gd name="connsiteY52" fmla="*/ 22102 h 657300"/>
              <a:gd name="connsiteX53" fmla="*/ 1107578 w 1178792"/>
              <a:gd name="connsiteY53" fmla="*/ 22102 h 657300"/>
              <a:gd name="connsiteX54" fmla="*/ 1107578 w 1178792"/>
              <a:gd name="connsiteY54" fmla="*/ 48296 h 657300"/>
              <a:gd name="connsiteX55" fmla="*/ 1105941 w 1178792"/>
              <a:gd name="connsiteY55" fmla="*/ 161666 h 657300"/>
              <a:gd name="connsiteX56" fmla="*/ 1104303 w 1178792"/>
              <a:gd name="connsiteY56" fmla="*/ 275036 h 657300"/>
              <a:gd name="connsiteX57" fmla="*/ 1104303 w 1178792"/>
              <a:gd name="connsiteY57" fmla="*/ 293862 h 657300"/>
              <a:gd name="connsiteX58" fmla="*/ 1105122 w 1178792"/>
              <a:gd name="connsiteY58" fmla="*/ 313508 h 657300"/>
              <a:gd name="connsiteX59" fmla="*/ 1105122 w 1178792"/>
              <a:gd name="connsiteY59" fmla="*/ 316782 h 657300"/>
              <a:gd name="connsiteX60" fmla="*/ 1104303 w 1178792"/>
              <a:gd name="connsiteY60" fmla="*/ 329879 h 657300"/>
              <a:gd name="connsiteX61" fmla="*/ 1104303 w 1178792"/>
              <a:gd name="connsiteY61" fmla="*/ 344613 h 657300"/>
              <a:gd name="connsiteX62" fmla="*/ 1122312 w 1178792"/>
              <a:gd name="connsiteY62" fmla="*/ 374899 h 657300"/>
              <a:gd name="connsiteX63" fmla="*/ 1139501 w 1178792"/>
              <a:gd name="connsiteY63" fmla="*/ 374490 h 657300"/>
              <a:gd name="connsiteX64" fmla="*/ 1156691 w 1178792"/>
              <a:gd name="connsiteY64" fmla="*/ 374081 h 657300"/>
              <a:gd name="connsiteX65" fmla="*/ 1174085 w 1178792"/>
              <a:gd name="connsiteY65" fmla="*/ 378378 h 657300"/>
              <a:gd name="connsiteX66" fmla="*/ 1177973 w 1178792"/>
              <a:gd name="connsiteY66" fmla="*/ 398637 h 657300"/>
              <a:gd name="connsiteX67" fmla="*/ 1176336 w 1178792"/>
              <a:gd name="connsiteY67" fmla="*/ 400275 h 657300"/>
              <a:gd name="connsiteX68" fmla="*/ 1176950 w 1178792"/>
              <a:gd name="connsiteY68" fmla="*/ 417669 h 657300"/>
              <a:gd name="connsiteX69" fmla="*/ 1178178 w 1178792"/>
              <a:gd name="connsiteY69" fmla="*/ 455322 h 657300"/>
              <a:gd name="connsiteX70" fmla="*/ 1178792 w 1178792"/>
              <a:gd name="connsiteY70" fmla="*/ 496864 h 657300"/>
              <a:gd name="connsiteX71" fmla="*/ 1176132 w 1178792"/>
              <a:gd name="connsiteY71" fmla="*/ 536769 h 657300"/>
              <a:gd name="connsiteX72" fmla="*/ 1164877 w 1178792"/>
              <a:gd name="connsiteY72" fmla="*/ 547614 h 657300"/>
              <a:gd name="connsiteX73" fmla="*/ 1107578 w 1178792"/>
              <a:gd name="connsiteY73" fmla="*/ 547614 h 657300"/>
              <a:gd name="connsiteX74" fmla="*/ 1109215 w 1178792"/>
              <a:gd name="connsiteY74" fmla="*/ 621284 h 657300"/>
              <a:gd name="connsiteX75" fmla="*/ 1108601 w 1178792"/>
              <a:gd name="connsiteY75" fmla="*/ 634177 h 657300"/>
              <a:gd name="connsiteX76" fmla="*/ 1104303 w 1178792"/>
              <a:gd name="connsiteY76" fmla="*/ 641544 h 657300"/>
              <a:gd name="connsiteX77" fmla="*/ 1092844 w 1178792"/>
              <a:gd name="connsiteY77" fmla="*/ 645841 h 657300"/>
              <a:gd name="connsiteX78" fmla="*/ 1013444 w 1178792"/>
              <a:gd name="connsiteY78" fmla="*/ 645841 h 657300"/>
              <a:gd name="connsiteX79" fmla="*/ 880838 w 1178792"/>
              <a:gd name="connsiteY79" fmla="*/ 648297 h 657300"/>
              <a:gd name="connsiteX80" fmla="*/ 866923 w 1178792"/>
              <a:gd name="connsiteY80" fmla="*/ 631107 h 657300"/>
              <a:gd name="connsiteX81" fmla="*/ 866923 w 1178792"/>
              <a:gd name="connsiteY81" fmla="*/ 541885 h 657300"/>
              <a:gd name="connsiteX82" fmla="*/ 614808 w 1178792"/>
              <a:gd name="connsiteY82" fmla="*/ 541885 h 657300"/>
              <a:gd name="connsiteX83" fmla="*/ 608464 w 1178792"/>
              <a:gd name="connsiteY83" fmla="*/ 542294 h 657300"/>
              <a:gd name="connsiteX84" fmla="*/ 602529 w 1178792"/>
              <a:gd name="connsiteY84" fmla="*/ 542498 h 657300"/>
              <a:gd name="connsiteX85" fmla="*/ 597618 w 1178792"/>
              <a:gd name="connsiteY85" fmla="*/ 541680 h 657300"/>
              <a:gd name="connsiteX86" fmla="*/ 592707 w 1178792"/>
              <a:gd name="connsiteY86" fmla="*/ 538815 h 657300"/>
              <a:gd name="connsiteX87" fmla="*/ 588614 w 1178792"/>
              <a:gd name="connsiteY87" fmla="*/ 532880 h 657300"/>
              <a:gd name="connsiteX88" fmla="*/ 588614 w 1178792"/>
              <a:gd name="connsiteY88" fmla="*/ 410097 h 657300"/>
              <a:gd name="connsiteX89" fmla="*/ 591684 w 1178792"/>
              <a:gd name="connsiteY89" fmla="*/ 386359 h 657300"/>
              <a:gd name="connsiteX90" fmla="*/ 598027 w 1178792"/>
              <a:gd name="connsiteY90" fmla="*/ 363849 h 657300"/>
              <a:gd name="connsiteX91" fmla="*/ 609078 w 1178792"/>
              <a:gd name="connsiteY91" fmla="*/ 339088 h 657300"/>
              <a:gd name="connsiteX92" fmla="*/ 620333 w 1178792"/>
              <a:gd name="connsiteY92" fmla="*/ 317600 h 657300"/>
              <a:gd name="connsiteX93" fmla="*/ 633634 w 1178792"/>
              <a:gd name="connsiteY93" fmla="*/ 294886 h 657300"/>
              <a:gd name="connsiteX94" fmla="*/ 644276 w 1178792"/>
              <a:gd name="connsiteY94" fmla="*/ 276673 h 657300"/>
              <a:gd name="connsiteX95" fmla="*/ 719787 w 1178792"/>
              <a:gd name="connsiteY95" fmla="*/ 152662 h 657300"/>
              <a:gd name="connsiteX96" fmla="*/ 799801 w 1178792"/>
              <a:gd name="connsiteY96" fmla="*/ 22102 h 657300"/>
              <a:gd name="connsiteX97" fmla="*/ 286494 w 1178792"/>
              <a:gd name="connsiteY97" fmla="*/ 0 h 657300"/>
              <a:gd name="connsiteX98" fmla="*/ 377149 w 1178792"/>
              <a:gd name="connsiteY98" fmla="*/ 11255 h 657300"/>
              <a:gd name="connsiteX99" fmla="*/ 447340 w 1178792"/>
              <a:gd name="connsiteY99" fmla="*/ 41337 h 657300"/>
              <a:gd name="connsiteX100" fmla="*/ 498909 w 1178792"/>
              <a:gd name="connsiteY100" fmla="*/ 87381 h 657300"/>
              <a:gd name="connsiteX101" fmla="*/ 534925 w 1178792"/>
              <a:gd name="connsiteY101" fmla="*/ 144066 h 657300"/>
              <a:gd name="connsiteX102" fmla="*/ 557026 w 1178792"/>
              <a:gd name="connsiteY102" fmla="*/ 208118 h 657300"/>
              <a:gd name="connsiteX103" fmla="*/ 568895 w 1178792"/>
              <a:gd name="connsiteY103" fmla="*/ 274216 h 657300"/>
              <a:gd name="connsiteX104" fmla="*/ 572169 w 1178792"/>
              <a:gd name="connsiteY104" fmla="*/ 339700 h 657300"/>
              <a:gd name="connsiteX105" fmla="*/ 549864 w 1178792"/>
              <a:gd name="connsiteY105" fmla="*/ 478446 h 657300"/>
              <a:gd name="connsiteX106" fmla="*/ 488063 w 1178792"/>
              <a:gd name="connsiteY106" fmla="*/ 578309 h 657300"/>
              <a:gd name="connsiteX107" fmla="*/ 396180 w 1178792"/>
              <a:gd name="connsiteY107" fmla="*/ 637245 h 657300"/>
              <a:gd name="connsiteX108" fmla="*/ 281583 w 1178792"/>
              <a:gd name="connsiteY108" fmla="*/ 657300 h 657300"/>
              <a:gd name="connsiteX109" fmla="*/ 197476 w 1178792"/>
              <a:gd name="connsiteY109" fmla="*/ 648500 h 657300"/>
              <a:gd name="connsiteX110" fmla="*/ 131787 w 1178792"/>
              <a:gd name="connsiteY110" fmla="*/ 624558 h 657300"/>
              <a:gd name="connsiteX111" fmla="*/ 82469 w 1178792"/>
              <a:gd name="connsiteY111" fmla="*/ 586085 h 657300"/>
              <a:gd name="connsiteX112" fmla="*/ 46862 w 1178792"/>
              <a:gd name="connsiteY112" fmla="*/ 536358 h 657300"/>
              <a:gd name="connsiteX113" fmla="*/ 22919 w 1178792"/>
              <a:gd name="connsiteY113" fmla="*/ 475785 h 657300"/>
              <a:gd name="connsiteX114" fmla="*/ 7981 w 1178792"/>
              <a:gd name="connsiteY114" fmla="*/ 408050 h 657300"/>
              <a:gd name="connsiteX115" fmla="*/ 0 w 1178792"/>
              <a:gd name="connsiteY115" fmla="*/ 333152 h 657300"/>
              <a:gd name="connsiteX116" fmla="*/ 286494 w 1178792"/>
              <a:gd name="connsiteY116"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78792" h="657300">
                <a:moveTo>
                  <a:pt x="880019" y="167805"/>
                </a:moveTo>
                <a:lnTo>
                  <a:pt x="880019" y="174353"/>
                </a:lnTo>
                <a:cubicBezTo>
                  <a:pt x="868014" y="195363"/>
                  <a:pt x="847959" y="228514"/>
                  <a:pt x="819856" y="273808"/>
                </a:cubicBezTo>
                <a:cubicBezTo>
                  <a:pt x="791752" y="319101"/>
                  <a:pt x="771152" y="353617"/>
                  <a:pt x="758055" y="377355"/>
                </a:cubicBezTo>
                <a:lnTo>
                  <a:pt x="758055" y="387996"/>
                </a:lnTo>
                <a:cubicBezTo>
                  <a:pt x="758328" y="389633"/>
                  <a:pt x="759897" y="391680"/>
                  <a:pt x="762761" y="394135"/>
                </a:cubicBezTo>
                <a:cubicBezTo>
                  <a:pt x="765626" y="396591"/>
                  <a:pt x="767332" y="398092"/>
                  <a:pt x="767877" y="398637"/>
                </a:cubicBezTo>
                <a:cubicBezTo>
                  <a:pt x="780156" y="398637"/>
                  <a:pt x="799596" y="398228"/>
                  <a:pt x="826199" y="397410"/>
                </a:cubicBezTo>
                <a:cubicBezTo>
                  <a:pt x="852803" y="396591"/>
                  <a:pt x="872107" y="396182"/>
                  <a:pt x="884112" y="396182"/>
                </a:cubicBezTo>
                <a:cubicBezTo>
                  <a:pt x="889842" y="393726"/>
                  <a:pt x="893935" y="388815"/>
                  <a:pt x="896391" y="381448"/>
                </a:cubicBezTo>
                <a:lnTo>
                  <a:pt x="896391" y="365895"/>
                </a:lnTo>
                <a:cubicBezTo>
                  <a:pt x="895845" y="363167"/>
                  <a:pt x="895572" y="358255"/>
                  <a:pt x="895572" y="351161"/>
                </a:cubicBezTo>
                <a:lnTo>
                  <a:pt x="895572" y="341339"/>
                </a:lnTo>
                <a:cubicBezTo>
                  <a:pt x="895845" y="335063"/>
                  <a:pt x="896049" y="326605"/>
                  <a:pt x="896186" y="315963"/>
                </a:cubicBezTo>
                <a:cubicBezTo>
                  <a:pt x="896322" y="305322"/>
                  <a:pt x="896391" y="294954"/>
                  <a:pt x="896391" y="284858"/>
                </a:cubicBezTo>
                <a:cubicBezTo>
                  <a:pt x="896391" y="206823"/>
                  <a:pt x="890933" y="167805"/>
                  <a:pt x="880019" y="167805"/>
                </a:cubicBezTo>
                <a:close/>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6"/>
                  <a:pt x="234925" y="193179"/>
                </a:cubicBezTo>
                <a:cubicBezTo>
                  <a:pt x="232469" y="201092"/>
                  <a:pt x="230287" y="208118"/>
                  <a:pt x="228377" y="214257"/>
                </a:cubicBezTo>
                <a:cubicBezTo>
                  <a:pt x="226467" y="220396"/>
                  <a:pt x="224966" y="228582"/>
                  <a:pt x="223875" y="238814"/>
                </a:cubicBezTo>
                <a:cubicBezTo>
                  <a:pt x="222783" y="249046"/>
                  <a:pt x="221896" y="257367"/>
                  <a:pt x="221214" y="263779"/>
                </a:cubicBezTo>
                <a:cubicBezTo>
                  <a:pt x="220532" y="270192"/>
                  <a:pt x="220055"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5" y="385949"/>
                  <a:pt x="220668" y="395976"/>
                  <a:pt x="221623" y="407845"/>
                </a:cubicBezTo>
                <a:cubicBezTo>
                  <a:pt x="222578" y="419714"/>
                  <a:pt x="223875" y="430083"/>
                  <a:pt x="225512" y="438950"/>
                </a:cubicBezTo>
                <a:cubicBezTo>
                  <a:pt x="227149" y="447818"/>
                  <a:pt x="229536" y="457027"/>
                  <a:pt x="232674" y="466576"/>
                </a:cubicBezTo>
                <a:cubicBezTo>
                  <a:pt x="235812" y="476126"/>
                  <a:pt x="239563" y="484039"/>
                  <a:pt x="243929" y="490315"/>
                </a:cubicBezTo>
                <a:cubicBezTo>
                  <a:pt x="248295" y="496590"/>
                  <a:pt x="253820" y="501706"/>
                  <a:pt x="260505" y="505662"/>
                </a:cubicBezTo>
                <a:cubicBezTo>
                  <a:pt x="267190" y="509619"/>
                  <a:pt x="274761" y="511597"/>
                  <a:pt x="283220" y="511597"/>
                </a:cubicBezTo>
                <a:cubicBezTo>
                  <a:pt x="292770" y="511597"/>
                  <a:pt x="301296" y="509551"/>
                  <a:pt x="308800" y="505458"/>
                </a:cubicBezTo>
                <a:cubicBezTo>
                  <a:pt x="316303" y="501365"/>
                  <a:pt x="322442" y="496454"/>
                  <a:pt x="327217" y="490724"/>
                </a:cubicBezTo>
                <a:cubicBezTo>
                  <a:pt x="331992" y="484994"/>
                  <a:pt x="336016"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70"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799801" y="22102"/>
                </a:moveTo>
                <a:lnTo>
                  <a:pt x="1107578" y="22102"/>
                </a:lnTo>
                <a:lnTo>
                  <a:pt x="1107578" y="48296"/>
                </a:lnTo>
                <a:cubicBezTo>
                  <a:pt x="1107578" y="73671"/>
                  <a:pt x="1107032" y="111461"/>
                  <a:pt x="1105941" y="161666"/>
                </a:cubicBezTo>
                <a:cubicBezTo>
                  <a:pt x="1104849" y="211870"/>
                  <a:pt x="1104303" y="249660"/>
                  <a:pt x="1104303" y="275036"/>
                </a:cubicBezTo>
                <a:lnTo>
                  <a:pt x="1104303" y="293862"/>
                </a:lnTo>
                <a:cubicBezTo>
                  <a:pt x="1104303" y="302594"/>
                  <a:pt x="1104576" y="309142"/>
                  <a:pt x="1105122" y="313508"/>
                </a:cubicBezTo>
                <a:lnTo>
                  <a:pt x="1105122" y="316782"/>
                </a:lnTo>
                <a:cubicBezTo>
                  <a:pt x="1105122" y="322785"/>
                  <a:pt x="1104849" y="327150"/>
                  <a:pt x="1104303" y="329879"/>
                </a:cubicBezTo>
                <a:lnTo>
                  <a:pt x="1104303" y="344613"/>
                </a:lnTo>
                <a:cubicBezTo>
                  <a:pt x="1104303" y="364804"/>
                  <a:pt x="1110306" y="374899"/>
                  <a:pt x="1122312" y="374899"/>
                </a:cubicBezTo>
                <a:cubicBezTo>
                  <a:pt x="1125859" y="374899"/>
                  <a:pt x="1131589" y="374763"/>
                  <a:pt x="1139501" y="374490"/>
                </a:cubicBezTo>
                <a:cubicBezTo>
                  <a:pt x="1147414" y="374217"/>
                  <a:pt x="1153144" y="374081"/>
                  <a:pt x="1156691" y="374081"/>
                </a:cubicBezTo>
                <a:cubicBezTo>
                  <a:pt x="1165695" y="374081"/>
                  <a:pt x="1171493" y="375513"/>
                  <a:pt x="1174085" y="378378"/>
                </a:cubicBezTo>
                <a:cubicBezTo>
                  <a:pt x="1176677" y="381243"/>
                  <a:pt x="1177973" y="387996"/>
                  <a:pt x="1177973" y="398637"/>
                </a:cubicBezTo>
                <a:cubicBezTo>
                  <a:pt x="1177973" y="399729"/>
                  <a:pt x="1177428" y="400275"/>
                  <a:pt x="1176336" y="400275"/>
                </a:cubicBezTo>
                <a:cubicBezTo>
                  <a:pt x="1176336" y="401639"/>
                  <a:pt x="1176541" y="407437"/>
                  <a:pt x="1176950" y="417669"/>
                </a:cubicBezTo>
                <a:cubicBezTo>
                  <a:pt x="1177359" y="427901"/>
                  <a:pt x="1177769" y="440452"/>
                  <a:pt x="1178178" y="455322"/>
                </a:cubicBezTo>
                <a:cubicBezTo>
                  <a:pt x="1178587" y="470193"/>
                  <a:pt x="1178792" y="484040"/>
                  <a:pt x="1178792" y="496864"/>
                </a:cubicBezTo>
                <a:cubicBezTo>
                  <a:pt x="1178792" y="516236"/>
                  <a:pt x="1177905" y="529538"/>
                  <a:pt x="1176132" y="536769"/>
                </a:cubicBezTo>
                <a:cubicBezTo>
                  <a:pt x="1174358" y="543999"/>
                  <a:pt x="1170606" y="547614"/>
                  <a:pt x="1164877" y="547614"/>
                </a:cubicBezTo>
                <a:lnTo>
                  <a:pt x="1107578" y="547614"/>
                </a:lnTo>
                <a:cubicBezTo>
                  <a:pt x="1108669" y="581448"/>
                  <a:pt x="1109215" y="606005"/>
                  <a:pt x="1109215" y="621284"/>
                </a:cubicBezTo>
                <a:cubicBezTo>
                  <a:pt x="1109215" y="627287"/>
                  <a:pt x="1109010" y="631584"/>
                  <a:pt x="1108601" y="634177"/>
                </a:cubicBezTo>
                <a:cubicBezTo>
                  <a:pt x="1108192" y="636769"/>
                  <a:pt x="1106759" y="639224"/>
                  <a:pt x="1104303" y="641544"/>
                </a:cubicBezTo>
                <a:cubicBezTo>
                  <a:pt x="1101848" y="643863"/>
                  <a:pt x="1098028" y="645295"/>
                  <a:pt x="1092844" y="645841"/>
                </a:cubicBezTo>
                <a:lnTo>
                  <a:pt x="1013444" y="645841"/>
                </a:lnTo>
                <a:cubicBezTo>
                  <a:pt x="947959" y="645841"/>
                  <a:pt x="903758" y="646660"/>
                  <a:pt x="880838" y="648297"/>
                </a:cubicBezTo>
                <a:lnTo>
                  <a:pt x="866923" y="631107"/>
                </a:lnTo>
                <a:lnTo>
                  <a:pt x="866923" y="541885"/>
                </a:lnTo>
                <a:lnTo>
                  <a:pt x="614808" y="541885"/>
                </a:lnTo>
                <a:cubicBezTo>
                  <a:pt x="613171" y="541885"/>
                  <a:pt x="611056" y="542021"/>
                  <a:pt x="608464" y="542294"/>
                </a:cubicBezTo>
                <a:cubicBezTo>
                  <a:pt x="605872" y="542567"/>
                  <a:pt x="603894" y="542635"/>
                  <a:pt x="602529" y="542498"/>
                </a:cubicBezTo>
                <a:cubicBezTo>
                  <a:pt x="601165" y="542362"/>
                  <a:pt x="599528" y="542089"/>
                  <a:pt x="597618" y="541680"/>
                </a:cubicBezTo>
                <a:cubicBezTo>
                  <a:pt x="595708" y="541271"/>
                  <a:pt x="594071" y="540316"/>
                  <a:pt x="592707" y="538815"/>
                </a:cubicBezTo>
                <a:cubicBezTo>
                  <a:pt x="591343" y="537314"/>
                  <a:pt x="589978" y="535336"/>
                  <a:pt x="588614" y="532880"/>
                </a:cubicBezTo>
                <a:lnTo>
                  <a:pt x="588614" y="410097"/>
                </a:lnTo>
                <a:cubicBezTo>
                  <a:pt x="588614" y="403003"/>
                  <a:pt x="589637" y="395090"/>
                  <a:pt x="591684" y="386359"/>
                </a:cubicBezTo>
                <a:cubicBezTo>
                  <a:pt x="593730" y="377628"/>
                  <a:pt x="595845" y="370124"/>
                  <a:pt x="598027" y="363849"/>
                </a:cubicBezTo>
                <a:cubicBezTo>
                  <a:pt x="600210" y="357573"/>
                  <a:pt x="603894" y="349319"/>
                  <a:pt x="609078" y="339088"/>
                </a:cubicBezTo>
                <a:cubicBezTo>
                  <a:pt x="614262" y="328856"/>
                  <a:pt x="618014" y="321693"/>
                  <a:pt x="620333" y="317600"/>
                </a:cubicBezTo>
                <a:cubicBezTo>
                  <a:pt x="622652" y="313508"/>
                  <a:pt x="627086" y="305936"/>
                  <a:pt x="633634" y="294886"/>
                </a:cubicBezTo>
                <a:cubicBezTo>
                  <a:pt x="640183" y="283835"/>
                  <a:pt x="643730" y="277764"/>
                  <a:pt x="644276" y="276673"/>
                </a:cubicBezTo>
                <a:cubicBezTo>
                  <a:pt x="659828" y="251843"/>
                  <a:pt x="684999" y="210506"/>
                  <a:pt x="719787" y="152662"/>
                </a:cubicBezTo>
                <a:cubicBezTo>
                  <a:pt x="754576" y="94817"/>
                  <a:pt x="781247" y="51297"/>
                  <a:pt x="799801" y="22102"/>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0"/>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chemeClr val="accent4"/>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4950" dirty="0">
              <a:solidFill>
                <a:prstClr val="black"/>
              </a:solidFill>
              <a:latin typeface="Calibri" panose="020F0502020204030204" pitchFamily="34" charset="0"/>
            </a:endParaRPr>
          </a:p>
        </p:txBody>
      </p:sp>
      <p:grpSp>
        <p:nvGrpSpPr>
          <p:cNvPr id="58" name="Group 79"/>
          <p:cNvGrpSpPr/>
          <p:nvPr/>
        </p:nvGrpSpPr>
        <p:grpSpPr>
          <a:xfrm>
            <a:off x="7101278" y="4458973"/>
            <a:ext cx="2707429" cy="2123659"/>
            <a:chOff x="7062200" y="2009853"/>
            <a:chExt cx="3609906" cy="1719968"/>
          </a:xfrm>
        </p:grpSpPr>
        <p:sp>
          <p:nvSpPr>
            <p:cNvPr id="62" name="TextBox 61"/>
            <p:cNvSpPr txBox="1"/>
            <p:nvPr/>
          </p:nvSpPr>
          <p:spPr>
            <a:xfrm>
              <a:off x="7062200" y="2009853"/>
              <a:ext cx="3609906" cy="336515"/>
            </a:xfrm>
            <a:prstGeom prst="rect">
              <a:avLst/>
            </a:prstGeom>
            <a:noFill/>
          </p:spPr>
          <p:txBody>
            <a:bodyPr wrap="square" lIns="0" rIns="0" rtlCol="0" anchor="ctr">
              <a:spAutoFit/>
            </a:bodyPr>
            <a:lstStyle/>
            <a:p>
              <a:pPr algn="r"/>
              <a:r>
                <a:rPr lang="en-US" sz="2100" b="1" dirty="0"/>
                <a:t>Various datasets</a:t>
              </a:r>
            </a:p>
          </p:txBody>
        </p:sp>
        <p:sp>
          <p:nvSpPr>
            <p:cNvPr id="63" name="TextBox 62"/>
            <p:cNvSpPr txBox="1"/>
            <p:nvPr/>
          </p:nvSpPr>
          <p:spPr>
            <a:xfrm>
              <a:off x="8057472" y="2346368"/>
              <a:ext cx="1912465" cy="1383453"/>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050" dirty="0"/>
                <a:t>Raw Satellite data</a:t>
              </a:r>
            </a:p>
            <a:p>
              <a:pPr marL="171450" indent="-171450" algn="just">
                <a:buFont typeface="Arial" panose="020B0604020202020204" pitchFamily="34" charset="0"/>
                <a:buChar char="•"/>
              </a:pPr>
              <a:r>
                <a:rPr lang="en-US" sz="1050" dirty="0"/>
                <a:t>Processed Satellite Data</a:t>
              </a:r>
            </a:p>
            <a:p>
              <a:pPr marL="171450" indent="-171450" algn="just">
                <a:buFont typeface="Arial" panose="020B0604020202020204" pitchFamily="34" charset="0"/>
                <a:buChar char="•"/>
              </a:pPr>
              <a:r>
                <a:rPr lang="en-US" sz="1050" dirty="0"/>
                <a:t>Indices derived from satellite data either pre computed or computed on the fly</a:t>
              </a:r>
            </a:p>
            <a:p>
              <a:pPr marL="171450" indent="-171450" algn="just">
                <a:buFont typeface="Arial" panose="020B0604020202020204" pitchFamily="34" charset="0"/>
                <a:buChar char="•"/>
              </a:pPr>
              <a:r>
                <a:rPr lang="en-US" sz="1050" dirty="0"/>
                <a:t>Meteorological Data</a:t>
              </a:r>
            </a:p>
            <a:p>
              <a:pPr marL="171450" indent="-171450" algn="just">
                <a:buFont typeface="Arial" panose="020B0604020202020204" pitchFamily="34" charset="0"/>
                <a:buChar char="•"/>
              </a:pPr>
              <a:r>
                <a:rPr lang="en-US" sz="1050" dirty="0"/>
                <a:t>Copernicus Services</a:t>
              </a:r>
            </a:p>
            <a:p>
              <a:pPr marL="171450" indent="-171450" algn="just">
                <a:buFont typeface="Arial" panose="020B0604020202020204" pitchFamily="34" charset="0"/>
                <a:buChar char="•"/>
              </a:pPr>
              <a:endParaRPr lang="en-US" sz="1050" dirty="0"/>
            </a:p>
          </p:txBody>
        </p:sp>
      </p:grpSp>
      <p:cxnSp>
        <p:nvCxnSpPr>
          <p:cNvPr id="64" name="Straight Connector 94">
            <a:extLst>
              <a:ext uri="{FF2B5EF4-FFF2-40B4-BE49-F238E27FC236}">
                <a16:creationId xmlns:a16="http://schemas.microsoft.com/office/drawing/2014/main" id="{8A29BFC2-8AB9-4F73-8E59-0106C02650BA}"/>
              </a:ext>
            </a:extLst>
          </p:cNvPr>
          <p:cNvCxnSpPr>
            <a:cxnSpLocks/>
          </p:cNvCxnSpPr>
          <p:nvPr/>
        </p:nvCxnSpPr>
        <p:spPr>
          <a:xfrm flipV="1">
            <a:off x="7862784" y="4458967"/>
            <a:ext cx="1920240"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4905626" y="1396518"/>
            <a:ext cx="1896219" cy="569387"/>
          </a:xfrm>
          <a:prstGeom prst="rect">
            <a:avLst/>
          </a:prstGeom>
        </p:spPr>
        <p:txBody>
          <a:bodyPr wrap="square">
            <a:spAutoFit/>
          </a:bodyPr>
          <a:lstStyle/>
          <a:p>
            <a:pPr algn="ctr"/>
            <a:r>
              <a:rPr lang="en-US" sz="1050" b="1" dirty="0">
                <a:solidFill>
                  <a:schemeClr val="bg1"/>
                </a:solidFill>
              </a:rPr>
              <a:t>Data cubes are considered more a philosophy than a </a:t>
            </a:r>
          </a:p>
          <a:p>
            <a:pPr algn="ctr"/>
            <a:r>
              <a:rPr lang="en-US" sz="1000" b="1" dirty="0">
                <a:solidFill>
                  <a:schemeClr val="bg1"/>
                </a:solidFill>
              </a:rPr>
              <a:t>clearly defined technology. </a:t>
            </a:r>
          </a:p>
        </p:txBody>
      </p:sp>
      <p:graphicFrame>
        <p:nvGraphicFramePr>
          <p:cNvPr id="4" name="Διάγραμμα 3"/>
          <p:cNvGraphicFramePr/>
          <p:nvPr>
            <p:extLst>
              <p:ext uri="{D42A27DB-BD31-4B8C-83A1-F6EECF244321}">
                <p14:modId xmlns:p14="http://schemas.microsoft.com/office/powerpoint/2010/main" val="3426811727"/>
              </p:ext>
            </p:extLst>
          </p:nvPr>
        </p:nvGraphicFramePr>
        <p:xfrm>
          <a:off x="6428045" y="10505"/>
          <a:ext cx="3128079" cy="154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a:extLst>
              <a:ext uri="{FF2B5EF4-FFF2-40B4-BE49-F238E27FC236}">
                <a16:creationId xmlns:a16="http://schemas.microsoft.com/office/drawing/2014/main" id="{487CFFEF-6445-4B45-BD49-A724F0F2A448}"/>
              </a:ext>
            </a:extLst>
          </p:cNvPr>
          <p:cNvSpPr txBox="1"/>
          <p:nvPr/>
        </p:nvSpPr>
        <p:spPr>
          <a:xfrm>
            <a:off x="4815665" y="5115816"/>
            <a:ext cx="732616" cy="415072"/>
          </a:xfrm>
          <a:custGeom>
            <a:avLst/>
            <a:gdLst>
              <a:gd name="connsiteX0" fmla="*/ 291405 w 1161603"/>
              <a:gd name="connsiteY0" fmla="*/ 148159 h 658119"/>
              <a:gd name="connsiteX1" fmla="*/ 271760 w 1161603"/>
              <a:gd name="connsiteY1" fmla="*/ 151024 h 658119"/>
              <a:gd name="connsiteX2" fmla="*/ 256003 w 1161603"/>
              <a:gd name="connsiteY2" fmla="*/ 160642 h 658119"/>
              <a:gd name="connsiteX3" fmla="*/ 243929 w 1161603"/>
              <a:gd name="connsiteY3" fmla="*/ 174352 h 658119"/>
              <a:gd name="connsiteX4" fmla="*/ 234925 w 1161603"/>
              <a:gd name="connsiteY4" fmla="*/ 193179 h 658119"/>
              <a:gd name="connsiteX5" fmla="*/ 228376 w 1161603"/>
              <a:gd name="connsiteY5" fmla="*/ 214257 h 658119"/>
              <a:gd name="connsiteX6" fmla="*/ 223874 w 1161603"/>
              <a:gd name="connsiteY6" fmla="*/ 238814 h 658119"/>
              <a:gd name="connsiteX7" fmla="*/ 221214 w 1161603"/>
              <a:gd name="connsiteY7" fmla="*/ 263780 h 658119"/>
              <a:gd name="connsiteX8" fmla="*/ 219782 w 1161603"/>
              <a:gd name="connsiteY8" fmla="*/ 290792 h 658119"/>
              <a:gd name="connsiteX9" fmla="*/ 219372 w 1161603"/>
              <a:gd name="connsiteY9" fmla="*/ 316372 h 658119"/>
              <a:gd name="connsiteX10" fmla="*/ 219372 w 1161603"/>
              <a:gd name="connsiteY10" fmla="*/ 341747 h 658119"/>
              <a:gd name="connsiteX11" fmla="*/ 219372 w 1161603"/>
              <a:gd name="connsiteY11" fmla="*/ 349523 h 658119"/>
              <a:gd name="connsiteX12" fmla="*/ 219782 w 1161603"/>
              <a:gd name="connsiteY12" fmla="*/ 377763 h 658119"/>
              <a:gd name="connsiteX13" fmla="*/ 221623 w 1161603"/>
              <a:gd name="connsiteY13" fmla="*/ 407845 h 658119"/>
              <a:gd name="connsiteX14" fmla="*/ 225512 w 1161603"/>
              <a:gd name="connsiteY14" fmla="*/ 438950 h 658119"/>
              <a:gd name="connsiteX15" fmla="*/ 232674 w 1161603"/>
              <a:gd name="connsiteY15" fmla="*/ 466577 h 658119"/>
              <a:gd name="connsiteX16" fmla="*/ 243929 w 1161603"/>
              <a:gd name="connsiteY16" fmla="*/ 490315 h 658119"/>
              <a:gd name="connsiteX17" fmla="*/ 260505 w 1161603"/>
              <a:gd name="connsiteY17" fmla="*/ 505663 h 658119"/>
              <a:gd name="connsiteX18" fmla="*/ 283220 w 1161603"/>
              <a:gd name="connsiteY18" fmla="*/ 511597 h 658119"/>
              <a:gd name="connsiteX19" fmla="*/ 308799 w 1161603"/>
              <a:gd name="connsiteY19" fmla="*/ 505458 h 658119"/>
              <a:gd name="connsiteX20" fmla="*/ 327217 w 1161603"/>
              <a:gd name="connsiteY20" fmla="*/ 490724 h 658119"/>
              <a:gd name="connsiteX21" fmla="*/ 339291 w 1161603"/>
              <a:gd name="connsiteY21" fmla="*/ 466986 h 658119"/>
              <a:gd name="connsiteX22" fmla="*/ 346658 w 1161603"/>
              <a:gd name="connsiteY22" fmla="*/ 440178 h 658119"/>
              <a:gd name="connsiteX23" fmla="*/ 350341 w 1161603"/>
              <a:gd name="connsiteY23" fmla="*/ 409482 h 658119"/>
              <a:gd name="connsiteX24" fmla="*/ 351774 w 1161603"/>
              <a:gd name="connsiteY24" fmla="*/ 380628 h 658119"/>
              <a:gd name="connsiteX25" fmla="*/ 351978 w 1161603"/>
              <a:gd name="connsiteY25" fmla="*/ 353207 h 658119"/>
              <a:gd name="connsiteX26" fmla="*/ 351978 w 1161603"/>
              <a:gd name="connsiteY26" fmla="*/ 347886 h 658119"/>
              <a:gd name="connsiteX27" fmla="*/ 353615 w 1161603"/>
              <a:gd name="connsiteY27" fmla="*/ 304503 h 658119"/>
              <a:gd name="connsiteX28" fmla="*/ 353820 w 1161603"/>
              <a:gd name="connsiteY28" fmla="*/ 288132 h 658119"/>
              <a:gd name="connsiteX29" fmla="*/ 354025 w 1161603"/>
              <a:gd name="connsiteY29" fmla="*/ 265007 h 658119"/>
              <a:gd name="connsiteX30" fmla="*/ 352797 w 1161603"/>
              <a:gd name="connsiteY30" fmla="*/ 239837 h 658119"/>
              <a:gd name="connsiteX31" fmla="*/ 349523 w 1161603"/>
              <a:gd name="connsiteY31" fmla="*/ 212825 h 658119"/>
              <a:gd name="connsiteX32" fmla="*/ 342769 w 1161603"/>
              <a:gd name="connsiteY32" fmla="*/ 188677 h 658119"/>
              <a:gd name="connsiteX33" fmla="*/ 331514 w 1161603"/>
              <a:gd name="connsiteY33" fmla="*/ 167190 h 658119"/>
              <a:gd name="connsiteX34" fmla="*/ 314734 w 1161603"/>
              <a:gd name="connsiteY34" fmla="*/ 153684 h 658119"/>
              <a:gd name="connsiteX35" fmla="*/ 291405 w 1161603"/>
              <a:gd name="connsiteY35" fmla="*/ 148159 h 658119"/>
              <a:gd name="connsiteX36" fmla="*/ 651644 w 1161603"/>
              <a:gd name="connsiteY36" fmla="*/ 13098 h 658119"/>
              <a:gd name="connsiteX37" fmla="*/ 1101849 w 1161603"/>
              <a:gd name="connsiteY37" fmla="*/ 13098 h 658119"/>
              <a:gd name="connsiteX38" fmla="*/ 1118015 w 1161603"/>
              <a:gd name="connsiteY38" fmla="*/ 16782 h 658119"/>
              <a:gd name="connsiteX39" fmla="*/ 1127224 w 1161603"/>
              <a:gd name="connsiteY39" fmla="*/ 27014 h 658119"/>
              <a:gd name="connsiteX40" fmla="*/ 1127224 w 1161603"/>
              <a:gd name="connsiteY40" fmla="*/ 106413 h 658119"/>
              <a:gd name="connsiteX41" fmla="*/ 1127224 w 1161603"/>
              <a:gd name="connsiteY41" fmla="*/ 114599 h 658119"/>
              <a:gd name="connsiteX42" fmla="*/ 1124973 w 1161603"/>
              <a:gd name="connsiteY42" fmla="*/ 168010 h 658119"/>
              <a:gd name="connsiteX43" fmla="*/ 1110034 w 1161603"/>
              <a:gd name="connsiteY43" fmla="*/ 176809 h 658119"/>
              <a:gd name="connsiteX44" fmla="*/ 851371 w 1161603"/>
              <a:gd name="connsiteY44" fmla="*/ 178446 h 658119"/>
              <a:gd name="connsiteX45" fmla="*/ 848506 w 1161603"/>
              <a:gd name="connsiteY45" fmla="*/ 215691 h 658119"/>
              <a:gd name="connsiteX46" fmla="*/ 845641 w 1161603"/>
              <a:gd name="connsiteY46" fmla="*/ 252935 h 658119"/>
              <a:gd name="connsiteX47" fmla="*/ 898029 w 1161603"/>
              <a:gd name="connsiteY47" fmla="*/ 230015 h 658119"/>
              <a:gd name="connsiteX48" fmla="*/ 961057 w 1161603"/>
              <a:gd name="connsiteY48" fmla="*/ 221830 h 658119"/>
              <a:gd name="connsiteX49" fmla="*/ 1106760 w 1161603"/>
              <a:gd name="connsiteY49" fmla="*/ 277287 h 658119"/>
              <a:gd name="connsiteX50" fmla="*/ 1161603 w 1161603"/>
              <a:gd name="connsiteY50" fmla="*/ 419920 h 658119"/>
              <a:gd name="connsiteX51" fmla="*/ 1145437 w 1161603"/>
              <a:gd name="connsiteY51" fmla="*/ 512826 h 658119"/>
              <a:gd name="connsiteX52" fmla="*/ 1102667 w 1161603"/>
              <a:gd name="connsiteY52" fmla="*/ 580766 h 658119"/>
              <a:gd name="connsiteX53" fmla="*/ 1039843 w 1161603"/>
              <a:gd name="connsiteY53" fmla="*/ 625173 h 658119"/>
              <a:gd name="connsiteX54" fmla="*/ 965559 w 1161603"/>
              <a:gd name="connsiteY54" fmla="*/ 650548 h 658119"/>
              <a:gd name="connsiteX55" fmla="*/ 886569 w 1161603"/>
              <a:gd name="connsiteY55" fmla="*/ 658119 h 658119"/>
              <a:gd name="connsiteX56" fmla="*/ 835205 w 1161603"/>
              <a:gd name="connsiteY56" fmla="*/ 656073 h 658119"/>
              <a:gd name="connsiteX57" fmla="*/ 785068 w 1161603"/>
              <a:gd name="connsiteY57" fmla="*/ 648706 h 658119"/>
              <a:gd name="connsiteX58" fmla="*/ 737183 w 1161603"/>
              <a:gd name="connsiteY58" fmla="*/ 634586 h 658119"/>
              <a:gd name="connsiteX59" fmla="*/ 694822 w 1161603"/>
              <a:gd name="connsiteY59" fmla="*/ 611257 h 658119"/>
              <a:gd name="connsiteX60" fmla="*/ 659215 w 1161603"/>
              <a:gd name="connsiteY60" fmla="*/ 577696 h 658119"/>
              <a:gd name="connsiteX61" fmla="*/ 633635 w 1161603"/>
              <a:gd name="connsiteY61" fmla="*/ 531243 h 658119"/>
              <a:gd name="connsiteX62" fmla="*/ 619720 w 1161603"/>
              <a:gd name="connsiteY62" fmla="*/ 470670 h 658119"/>
              <a:gd name="connsiteX63" fmla="*/ 632203 w 1161603"/>
              <a:gd name="connsiteY63" fmla="*/ 458801 h 658119"/>
              <a:gd name="connsiteX64" fmla="*/ 668833 w 1161603"/>
              <a:gd name="connsiteY64" fmla="*/ 455936 h 658119"/>
              <a:gd name="connsiteX65" fmla="*/ 735955 w 1161603"/>
              <a:gd name="connsiteY65" fmla="*/ 455936 h 658119"/>
              <a:gd name="connsiteX66" fmla="*/ 789161 w 1161603"/>
              <a:gd name="connsiteY66" fmla="*/ 457164 h 658119"/>
              <a:gd name="connsiteX67" fmla="*/ 844004 w 1161603"/>
              <a:gd name="connsiteY67" fmla="*/ 458392 h 658119"/>
              <a:gd name="connsiteX68" fmla="*/ 854441 w 1161603"/>
              <a:gd name="connsiteY68" fmla="*/ 466168 h 658119"/>
              <a:gd name="connsiteX69" fmla="*/ 859147 w 1161603"/>
              <a:gd name="connsiteY69" fmla="*/ 480902 h 658119"/>
              <a:gd name="connsiteX70" fmla="*/ 865696 w 1161603"/>
              <a:gd name="connsiteY70" fmla="*/ 495227 h 658119"/>
              <a:gd name="connsiteX71" fmla="*/ 881658 w 1161603"/>
              <a:gd name="connsiteY71" fmla="*/ 501775 h 658119"/>
              <a:gd name="connsiteX72" fmla="*/ 922585 w 1161603"/>
              <a:gd name="connsiteY72" fmla="*/ 433017 h 658119"/>
              <a:gd name="connsiteX73" fmla="*/ 921357 w 1161603"/>
              <a:gd name="connsiteY73" fmla="*/ 407437 h 658119"/>
              <a:gd name="connsiteX74" fmla="*/ 916446 w 1161603"/>
              <a:gd name="connsiteY74" fmla="*/ 384722 h 658119"/>
              <a:gd name="connsiteX75" fmla="*/ 904372 w 1161603"/>
              <a:gd name="connsiteY75" fmla="*/ 366509 h 658119"/>
              <a:gd name="connsiteX76" fmla="*/ 883295 w 1161603"/>
              <a:gd name="connsiteY76" fmla="*/ 360165 h 658119"/>
              <a:gd name="connsiteX77" fmla="*/ 861808 w 1161603"/>
              <a:gd name="connsiteY77" fmla="*/ 367532 h 658119"/>
              <a:gd name="connsiteX78" fmla="*/ 854645 w 1161603"/>
              <a:gd name="connsiteY78" fmla="*/ 383903 h 658119"/>
              <a:gd name="connsiteX79" fmla="*/ 850143 w 1161603"/>
              <a:gd name="connsiteY79" fmla="*/ 400275 h 658119"/>
              <a:gd name="connsiteX80" fmla="*/ 835818 w 1161603"/>
              <a:gd name="connsiteY80" fmla="*/ 407642 h 658119"/>
              <a:gd name="connsiteX81" fmla="*/ 654099 w 1161603"/>
              <a:gd name="connsiteY81" fmla="*/ 407642 h 658119"/>
              <a:gd name="connsiteX82" fmla="*/ 641821 w 1161603"/>
              <a:gd name="connsiteY82" fmla="*/ 357710 h 658119"/>
              <a:gd name="connsiteX83" fmla="*/ 641821 w 1161603"/>
              <a:gd name="connsiteY83" fmla="*/ 52389 h 658119"/>
              <a:gd name="connsiteX84" fmla="*/ 642230 w 1161603"/>
              <a:gd name="connsiteY84" fmla="*/ 37041 h 658119"/>
              <a:gd name="connsiteX85" fmla="*/ 644891 w 1161603"/>
              <a:gd name="connsiteY85" fmla="*/ 24967 h 658119"/>
              <a:gd name="connsiteX86" fmla="*/ 651644 w 1161603"/>
              <a:gd name="connsiteY86" fmla="*/ 13098 h 658119"/>
              <a:gd name="connsiteX87" fmla="*/ 286494 w 1161603"/>
              <a:gd name="connsiteY87" fmla="*/ 0 h 658119"/>
              <a:gd name="connsiteX88" fmla="*/ 377149 w 1161603"/>
              <a:gd name="connsiteY88" fmla="*/ 11255 h 658119"/>
              <a:gd name="connsiteX89" fmla="*/ 447340 w 1161603"/>
              <a:gd name="connsiteY89" fmla="*/ 41337 h 658119"/>
              <a:gd name="connsiteX90" fmla="*/ 498909 w 1161603"/>
              <a:gd name="connsiteY90" fmla="*/ 87381 h 658119"/>
              <a:gd name="connsiteX91" fmla="*/ 534925 w 1161603"/>
              <a:gd name="connsiteY91" fmla="*/ 144066 h 658119"/>
              <a:gd name="connsiteX92" fmla="*/ 557026 w 1161603"/>
              <a:gd name="connsiteY92" fmla="*/ 208118 h 658119"/>
              <a:gd name="connsiteX93" fmla="*/ 568895 w 1161603"/>
              <a:gd name="connsiteY93" fmla="*/ 274216 h 658119"/>
              <a:gd name="connsiteX94" fmla="*/ 572169 w 1161603"/>
              <a:gd name="connsiteY94" fmla="*/ 339701 h 658119"/>
              <a:gd name="connsiteX95" fmla="*/ 549864 w 1161603"/>
              <a:gd name="connsiteY95" fmla="*/ 478446 h 658119"/>
              <a:gd name="connsiteX96" fmla="*/ 488063 w 1161603"/>
              <a:gd name="connsiteY96" fmla="*/ 578309 h 658119"/>
              <a:gd name="connsiteX97" fmla="*/ 396180 w 1161603"/>
              <a:gd name="connsiteY97" fmla="*/ 637245 h 658119"/>
              <a:gd name="connsiteX98" fmla="*/ 281583 w 1161603"/>
              <a:gd name="connsiteY98" fmla="*/ 657300 h 658119"/>
              <a:gd name="connsiteX99" fmla="*/ 197476 w 1161603"/>
              <a:gd name="connsiteY99" fmla="*/ 648500 h 658119"/>
              <a:gd name="connsiteX100" fmla="*/ 131787 w 1161603"/>
              <a:gd name="connsiteY100" fmla="*/ 624558 h 658119"/>
              <a:gd name="connsiteX101" fmla="*/ 82469 w 1161603"/>
              <a:gd name="connsiteY101" fmla="*/ 586086 h 658119"/>
              <a:gd name="connsiteX102" fmla="*/ 46862 w 1161603"/>
              <a:gd name="connsiteY102" fmla="*/ 536358 h 658119"/>
              <a:gd name="connsiteX103" fmla="*/ 22919 w 1161603"/>
              <a:gd name="connsiteY103" fmla="*/ 475785 h 658119"/>
              <a:gd name="connsiteX104" fmla="*/ 7981 w 1161603"/>
              <a:gd name="connsiteY104" fmla="*/ 408050 h 658119"/>
              <a:gd name="connsiteX105" fmla="*/ 0 w 1161603"/>
              <a:gd name="connsiteY105" fmla="*/ 333152 h 658119"/>
              <a:gd name="connsiteX106" fmla="*/ 286494 w 1161603"/>
              <a:gd name="connsiteY106" fmla="*/ 0 h 6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61603" h="658119">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7"/>
                  <a:pt x="234925" y="193179"/>
                </a:cubicBezTo>
                <a:cubicBezTo>
                  <a:pt x="232469" y="201092"/>
                  <a:pt x="230286" y="208118"/>
                  <a:pt x="228376" y="214257"/>
                </a:cubicBezTo>
                <a:cubicBezTo>
                  <a:pt x="226466" y="220396"/>
                  <a:pt x="224966" y="228582"/>
                  <a:pt x="223874" y="238814"/>
                </a:cubicBezTo>
                <a:cubicBezTo>
                  <a:pt x="222783" y="249046"/>
                  <a:pt x="221896" y="257368"/>
                  <a:pt x="221214" y="263780"/>
                </a:cubicBezTo>
                <a:cubicBezTo>
                  <a:pt x="220532" y="270192"/>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3"/>
                  <a:pt x="225512" y="438950"/>
                </a:cubicBezTo>
                <a:cubicBezTo>
                  <a:pt x="227149" y="447818"/>
                  <a:pt x="229536" y="457027"/>
                  <a:pt x="232674" y="466577"/>
                </a:cubicBezTo>
                <a:cubicBezTo>
                  <a:pt x="235812" y="476126"/>
                  <a:pt x="239563" y="484039"/>
                  <a:pt x="243929" y="490315"/>
                </a:cubicBezTo>
                <a:cubicBezTo>
                  <a:pt x="248295" y="496590"/>
                  <a:pt x="253820" y="501706"/>
                  <a:pt x="260505" y="505663"/>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8"/>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5"/>
                </a:cubicBezTo>
                <a:cubicBezTo>
                  <a:pt x="348158" y="205730"/>
                  <a:pt x="345907" y="197681"/>
                  <a:pt x="342769" y="188677"/>
                </a:cubicBezTo>
                <a:cubicBezTo>
                  <a:pt x="339632" y="179673"/>
                  <a:pt x="335880" y="172511"/>
                  <a:pt x="331514" y="167190"/>
                </a:cubicBezTo>
                <a:cubicBezTo>
                  <a:pt x="327149" y="161870"/>
                  <a:pt x="321555" y="157367"/>
                  <a:pt x="314734" y="153684"/>
                </a:cubicBezTo>
                <a:cubicBezTo>
                  <a:pt x="307913" y="150000"/>
                  <a:pt x="300136" y="148159"/>
                  <a:pt x="291405" y="148159"/>
                </a:cubicBezTo>
                <a:close/>
                <a:moveTo>
                  <a:pt x="651644" y="13098"/>
                </a:moveTo>
                <a:lnTo>
                  <a:pt x="1101849" y="13098"/>
                </a:lnTo>
                <a:cubicBezTo>
                  <a:pt x="1107579" y="13098"/>
                  <a:pt x="1112967" y="14326"/>
                  <a:pt x="1118015" y="16782"/>
                </a:cubicBezTo>
                <a:cubicBezTo>
                  <a:pt x="1123063" y="19237"/>
                  <a:pt x="1126133" y="22648"/>
                  <a:pt x="1127224" y="27014"/>
                </a:cubicBezTo>
                <a:lnTo>
                  <a:pt x="1127224" y="106413"/>
                </a:lnTo>
                <a:cubicBezTo>
                  <a:pt x="1127224" y="108323"/>
                  <a:pt x="1127224" y="111052"/>
                  <a:pt x="1127224" y="114599"/>
                </a:cubicBezTo>
                <a:cubicBezTo>
                  <a:pt x="1127224" y="144340"/>
                  <a:pt x="1126474" y="162143"/>
                  <a:pt x="1124973" y="168010"/>
                </a:cubicBezTo>
                <a:cubicBezTo>
                  <a:pt x="1123472" y="173876"/>
                  <a:pt x="1118493" y="176809"/>
                  <a:pt x="1110034" y="176809"/>
                </a:cubicBezTo>
                <a:cubicBezTo>
                  <a:pt x="1051098" y="176809"/>
                  <a:pt x="964877" y="177355"/>
                  <a:pt x="851371" y="178446"/>
                </a:cubicBezTo>
                <a:cubicBezTo>
                  <a:pt x="850552" y="186632"/>
                  <a:pt x="849597" y="199047"/>
                  <a:pt x="848506" y="215691"/>
                </a:cubicBezTo>
                <a:cubicBezTo>
                  <a:pt x="847415" y="232334"/>
                  <a:pt x="846460" y="244749"/>
                  <a:pt x="845641" y="252935"/>
                </a:cubicBezTo>
                <a:cubicBezTo>
                  <a:pt x="859284" y="243112"/>
                  <a:pt x="876746" y="235472"/>
                  <a:pt x="898029" y="230015"/>
                </a:cubicBezTo>
                <a:cubicBezTo>
                  <a:pt x="919311" y="224558"/>
                  <a:pt x="940321" y="221830"/>
                  <a:pt x="961057" y="221830"/>
                </a:cubicBezTo>
                <a:cubicBezTo>
                  <a:pt x="1021630" y="221830"/>
                  <a:pt x="1070198" y="240315"/>
                  <a:pt x="1106760" y="277287"/>
                </a:cubicBezTo>
                <a:cubicBezTo>
                  <a:pt x="1143322" y="314258"/>
                  <a:pt x="1161603" y="361803"/>
                  <a:pt x="1161603" y="419920"/>
                </a:cubicBezTo>
                <a:cubicBezTo>
                  <a:pt x="1161603" y="454299"/>
                  <a:pt x="1156214" y="485268"/>
                  <a:pt x="1145437" y="512826"/>
                </a:cubicBezTo>
                <a:cubicBezTo>
                  <a:pt x="1134659" y="540384"/>
                  <a:pt x="1120403" y="563031"/>
                  <a:pt x="1102667" y="580766"/>
                </a:cubicBezTo>
                <a:cubicBezTo>
                  <a:pt x="1084932" y="598501"/>
                  <a:pt x="1063991" y="613303"/>
                  <a:pt x="1039843" y="625173"/>
                </a:cubicBezTo>
                <a:cubicBezTo>
                  <a:pt x="1015696" y="637042"/>
                  <a:pt x="990935" y="645500"/>
                  <a:pt x="965559" y="650548"/>
                </a:cubicBezTo>
                <a:cubicBezTo>
                  <a:pt x="940184" y="655595"/>
                  <a:pt x="913854" y="658119"/>
                  <a:pt x="886569" y="658119"/>
                </a:cubicBezTo>
                <a:cubicBezTo>
                  <a:pt x="868288" y="658119"/>
                  <a:pt x="851166" y="657437"/>
                  <a:pt x="835205" y="656073"/>
                </a:cubicBezTo>
                <a:cubicBezTo>
                  <a:pt x="819243" y="654709"/>
                  <a:pt x="802531" y="652253"/>
                  <a:pt x="785068" y="648706"/>
                </a:cubicBezTo>
                <a:cubicBezTo>
                  <a:pt x="767606" y="645159"/>
                  <a:pt x="751644" y="640452"/>
                  <a:pt x="737183" y="634586"/>
                </a:cubicBezTo>
                <a:cubicBezTo>
                  <a:pt x="722721" y="628720"/>
                  <a:pt x="708601" y="620943"/>
                  <a:pt x="694822" y="611257"/>
                </a:cubicBezTo>
                <a:cubicBezTo>
                  <a:pt x="681043" y="601571"/>
                  <a:pt x="669174" y="590384"/>
                  <a:pt x="659215" y="577696"/>
                </a:cubicBezTo>
                <a:cubicBezTo>
                  <a:pt x="649256" y="565009"/>
                  <a:pt x="640730" y="549524"/>
                  <a:pt x="633635" y="531243"/>
                </a:cubicBezTo>
                <a:cubicBezTo>
                  <a:pt x="626541" y="512962"/>
                  <a:pt x="621903" y="492771"/>
                  <a:pt x="619720" y="470670"/>
                </a:cubicBezTo>
                <a:cubicBezTo>
                  <a:pt x="619720" y="464668"/>
                  <a:pt x="623881" y="460711"/>
                  <a:pt x="632203" y="458801"/>
                </a:cubicBezTo>
                <a:cubicBezTo>
                  <a:pt x="640525" y="456891"/>
                  <a:pt x="652735" y="455936"/>
                  <a:pt x="668833" y="455936"/>
                </a:cubicBezTo>
                <a:lnTo>
                  <a:pt x="735955" y="455936"/>
                </a:lnTo>
                <a:cubicBezTo>
                  <a:pt x="747960" y="455936"/>
                  <a:pt x="765696" y="456346"/>
                  <a:pt x="789161" y="457164"/>
                </a:cubicBezTo>
                <a:cubicBezTo>
                  <a:pt x="812626" y="457983"/>
                  <a:pt x="830907" y="458392"/>
                  <a:pt x="844004" y="458392"/>
                </a:cubicBezTo>
                <a:cubicBezTo>
                  <a:pt x="848642" y="458938"/>
                  <a:pt x="852121" y="461530"/>
                  <a:pt x="854441" y="466168"/>
                </a:cubicBezTo>
                <a:cubicBezTo>
                  <a:pt x="856760" y="470807"/>
                  <a:pt x="858329" y="475718"/>
                  <a:pt x="859147" y="480902"/>
                </a:cubicBezTo>
                <a:cubicBezTo>
                  <a:pt x="859966" y="486086"/>
                  <a:pt x="862149" y="490861"/>
                  <a:pt x="865696" y="495227"/>
                </a:cubicBezTo>
                <a:cubicBezTo>
                  <a:pt x="869243" y="499593"/>
                  <a:pt x="874563" y="501775"/>
                  <a:pt x="881658" y="501775"/>
                </a:cubicBezTo>
                <a:cubicBezTo>
                  <a:pt x="908943" y="501775"/>
                  <a:pt x="922585" y="478856"/>
                  <a:pt x="922585" y="433017"/>
                </a:cubicBezTo>
                <a:cubicBezTo>
                  <a:pt x="922585" y="423194"/>
                  <a:pt x="922176" y="414668"/>
                  <a:pt x="921357" y="407437"/>
                </a:cubicBezTo>
                <a:cubicBezTo>
                  <a:pt x="920539" y="400206"/>
                  <a:pt x="918902" y="392635"/>
                  <a:pt x="916446" y="384722"/>
                </a:cubicBezTo>
                <a:cubicBezTo>
                  <a:pt x="913990" y="376809"/>
                  <a:pt x="909966" y="370738"/>
                  <a:pt x="904372" y="366509"/>
                </a:cubicBezTo>
                <a:cubicBezTo>
                  <a:pt x="898779" y="362280"/>
                  <a:pt x="891753" y="360165"/>
                  <a:pt x="883295" y="360165"/>
                </a:cubicBezTo>
                <a:cubicBezTo>
                  <a:pt x="873472" y="360165"/>
                  <a:pt x="866310" y="362621"/>
                  <a:pt x="861808" y="367532"/>
                </a:cubicBezTo>
                <a:cubicBezTo>
                  <a:pt x="857305" y="372444"/>
                  <a:pt x="854918" y="377901"/>
                  <a:pt x="854645" y="383903"/>
                </a:cubicBezTo>
                <a:cubicBezTo>
                  <a:pt x="854372" y="389906"/>
                  <a:pt x="852872" y="395363"/>
                  <a:pt x="850143" y="400275"/>
                </a:cubicBezTo>
                <a:cubicBezTo>
                  <a:pt x="847415" y="405186"/>
                  <a:pt x="842640" y="407642"/>
                  <a:pt x="835818" y="407642"/>
                </a:cubicBezTo>
                <a:lnTo>
                  <a:pt x="654099" y="407642"/>
                </a:lnTo>
                <a:cubicBezTo>
                  <a:pt x="645914" y="395909"/>
                  <a:pt x="641821" y="379265"/>
                  <a:pt x="641821" y="357710"/>
                </a:cubicBezTo>
                <a:lnTo>
                  <a:pt x="641821" y="52389"/>
                </a:lnTo>
                <a:cubicBezTo>
                  <a:pt x="641821" y="45568"/>
                  <a:pt x="641957" y="40452"/>
                  <a:pt x="642230" y="37041"/>
                </a:cubicBezTo>
                <a:cubicBezTo>
                  <a:pt x="642503" y="33630"/>
                  <a:pt x="643390" y="29606"/>
                  <a:pt x="644891" y="24967"/>
                </a:cubicBezTo>
                <a:cubicBezTo>
                  <a:pt x="646391" y="20329"/>
                  <a:pt x="648642" y="16372"/>
                  <a:pt x="651644" y="13098"/>
                </a:cubicBezTo>
                <a:close/>
                <a:moveTo>
                  <a:pt x="286494" y="0"/>
                </a:moveTo>
                <a:cubicBezTo>
                  <a:pt x="319509" y="0"/>
                  <a:pt x="349727" y="3752"/>
                  <a:pt x="377149" y="11255"/>
                </a:cubicBezTo>
                <a:cubicBezTo>
                  <a:pt x="404570" y="18759"/>
                  <a:pt x="427967" y="28786"/>
                  <a:pt x="447340" y="41337"/>
                </a:cubicBezTo>
                <a:cubicBezTo>
                  <a:pt x="466712" y="53889"/>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1"/>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6"/>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chemeClr val="accent6"/>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4950" dirty="0">
              <a:solidFill>
                <a:prstClr val="black"/>
              </a:solidFill>
              <a:latin typeface="Calibri" panose="020F0502020204030204" pitchFamily="34" charset="0"/>
            </a:endParaRPr>
          </a:p>
        </p:txBody>
      </p:sp>
      <p:sp>
        <p:nvSpPr>
          <p:cNvPr id="41" name="TextBox 40"/>
          <p:cNvSpPr txBox="1"/>
          <p:nvPr/>
        </p:nvSpPr>
        <p:spPr>
          <a:xfrm>
            <a:off x="3994466" y="5633728"/>
            <a:ext cx="3072562" cy="415498"/>
          </a:xfrm>
          <a:prstGeom prst="rect">
            <a:avLst/>
          </a:prstGeom>
          <a:noFill/>
        </p:spPr>
        <p:txBody>
          <a:bodyPr wrap="square" lIns="0" rIns="0" rtlCol="0" anchor="ctr">
            <a:spAutoFit/>
          </a:bodyPr>
          <a:lstStyle/>
          <a:p>
            <a:pPr algn="r"/>
            <a:r>
              <a:rPr lang="en-US" sz="2100" b="1" dirty="0"/>
              <a:t>Features Engineering</a:t>
            </a:r>
          </a:p>
        </p:txBody>
      </p:sp>
      <p:cxnSp>
        <p:nvCxnSpPr>
          <p:cNvPr id="42" name="Straight Connector 94">
            <a:extLst>
              <a:ext uri="{FF2B5EF4-FFF2-40B4-BE49-F238E27FC236}">
                <a16:creationId xmlns:a16="http://schemas.microsoft.com/office/drawing/2014/main" id="{8A29BFC2-8AB9-4F73-8E59-0106C02650BA}"/>
              </a:ext>
            </a:extLst>
          </p:cNvPr>
          <p:cNvCxnSpPr>
            <a:cxnSpLocks/>
          </p:cNvCxnSpPr>
          <p:nvPr/>
        </p:nvCxnSpPr>
        <p:spPr>
          <a:xfrm flipV="1">
            <a:off x="4815665" y="5633729"/>
            <a:ext cx="1920240"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82711" y="6018322"/>
            <a:ext cx="2571150" cy="577081"/>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050" dirty="0"/>
              <a:t>Simple to build a feature space ready to be used as input in AI pipelines</a:t>
            </a:r>
          </a:p>
          <a:p>
            <a:pPr marL="171450" indent="-171450" algn="just">
              <a:buFont typeface="Arial" panose="020B0604020202020204" pitchFamily="34" charset="0"/>
              <a:buChar char="•"/>
            </a:pPr>
            <a:r>
              <a:rPr lang="en-US" sz="1050" dirty="0"/>
              <a:t>Build in Machine Learning function</a:t>
            </a:r>
          </a:p>
        </p:txBody>
      </p:sp>
    </p:spTree>
    <p:extLst>
      <p:ext uri="{BB962C8B-B14F-4D97-AF65-F5344CB8AC3E}">
        <p14:creationId xmlns:p14="http://schemas.microsoft.com/office/powerpoint/2010/main" val="1674685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8740940" cy="1325563"/>
          </a:xfrm>
        </p:spPr>
        <p:txBody>
          <a:bodyPr rtlCol="0">
            <a:normAutofit/>
          </a:bodyPr>
          <a:lstStyle/>
          <a:p>
            <a:r>
              <a:rPr lang="en-US" sz="3200" dirty="0">
                <a:ea typeface="+mj-lt"/>
                <a:cs typeface="+mj-lt"/>
              </a:rPr>
              <a:t>Story 2: Multidimensional Data on demand</a:t>
            </a:r>
            <a:endParaRPr lang="el-GR" sz="3600" dirty="0"/>
          </a:p>
        </p:txBody>
      </p:sp>
      <p:sp>
        <p:nvSpPr>
          <p:cNvPr id="10" name="Ορθογώνιο 9"/>
          <p:cNvSpPr/>
          <p:nvPr/>
        </p:nvSpPr>
        <p:spPr>
          <a:xfrm>
            <a:off x="348469" y="1543322"/>
            <a:ext cx="6639185" cy="4708981"/>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r>
              <a:rPr lang="en-US" sz="2000" b="1" dirty="0"/>
              <a:t>Data scientists and developers</a:t>
            </a:r>
            <a:r>
              <a:rPr lang="en-US" sz="2000" dirty="0"/>
              <a:t> may need </a:t>
            </a:r>
            <a:r>
              <a:rPr lang="en-US" sz="2000" b="1" dirty="0">
                <a:ea typeface="+mn-lt"/>
                <a:cs typeface="+mn-lt"/>
              </a:rPr>
              <a:t>directly access to the data</a:t>
            </a:r>
            <a:r>
              <a:rPr lang="en-US" sz="2000" dirty="0"/>
              <a:t> instead of getting images.</a:t>
            </a:r>
            <a:endParaRPr lang="el-GR" sz="2000" dirty="0"/>
          </a:p>
          <a:p>
            <a:pPr marL="342900" indent="-342900" algn="just">
              <a:buFont typeface="Arial" panose="020B0604020202020204" pitchFamily="34" charset="0"/>
              <a:buChar char="•"/>
            </a:pPr>
            <a:r>
              <a:rPr lang="en-US" sz="2000" dirty="0"/>
              <a:t>Data Cube can be opened to </a:t>
            </a:r>
            <a:r>
              <a:rPr lang="en-US" sz="2000" b="1" dirty="0"/>
              <a:t>authenticated users</a:t>
            </a:r>
            <a:r>
              <a:rPr lang="en-US" sz="2000" dirty="0"/>
              <a:t> so to provide </a:t>
            </a:r>
            <a:r>
              <a:rPr lang="en-US" sz="2000" b="1" dirty="0"/>
              <a:t>multidimensional data via </a:t>
            </a:r>
            <a:r>
              <a:rPr lang="en-US" sz="2000" b="1" dirty="0" err="1"/>
              <a:t>xarrays</a:t>
            </a:r>
            <a:r>
              <a:rPr lang="en-US" sz="2000" dirty="0"/>
              <a:t> for a </a:t>
            </a:r>
            <a:r>
              <a:rPr lang="en-US" sz="2000" b="1" dirty="0"/>
              <a:t>requested area, date range and series of bands or/and indices. </a:t>
            </a:r>
            <a:endParaRPr lang="en-US" sz="2000" b="1" dirty="0">
              <a:cs typeface="Helvetica"/>
            </a:endParaRPr>
          </a:p>
          <a:p>
            <a:pPr marL="342900" indent="-342900" algn="just">
              <a:buFont typeface="Arial" panose="020B0604020202020204" pitchFamily="34" charset="0"/>
              <a:buChar char="•"/>
            </a:pPr>
            <a:r>
              <a:rPr lang="en-US" sz="2000" dirty="0"/>
              <a:t>This data are offered via the </a:t>
            </a:r>
            <a:r>
              <a:rPr lang="en-US" sz="2000" b="1" dirty="0"/>
              <a:t>xpublish</a:t>
            </a:r>
            <a:r>
              <a:rPr lang="en-US" sz="2000" dirty="0"/>
              <a:t>. Xpublish lets you easily publish </a:t>
            </a:r>
            <a:r>
              <a:rPr lang="en-US" sz="2000" dirty="0" err="1"/>
              <a:t>Xarray</a:t>
            </a:r>
            <a:r>
              <a:rPr lang="en-US" sz="2000" dirty="0"/>
              <a:t> Datasets via a REST API.</a:t>
            </a:r>
          </a:p>
          <a:p>
            <a:pPr marL="342900" indent="-342900" algn="just">
              <a:buFont typeface="Arial" panose="020B0604020202020204" pitchFamily="34" charset="0"/>
              <a:buChar char="•"/>
            </a:pPr>
            <a:r>
              <a:rPr lang="en-US" sz="2000" dirty="0"/>
              <a:t>Under the hood, Xpublish is using </a:t>
            </a:r>
            <a:r>
              <a:rPr lang="en-US" sz="2000" b="1" dirty="0" err="1"/>
              <a:t>FastAPI</a:t>
            </a:r>
            <a:r>
              <a:rPr lang="en-US" sz="2000" dirty="0"/>
              <a:t>. </a:t>
            </a:r>
          </a:p>
          <a:p>
            <a:pPr marL="342900" indent="-342900" algn="just">
              <a:buFont typeface="Arial" panose="020B0604020202020204" pitchFamily="34" charset="0"/>
              <a:buChar char="•"/>
            </a:pPr>
            <a:r>
              <a:rPr lang="en-US" sz="2000" dirty="0"/>
              <a:t>The data and/or metadata in the </a:t>
            </a:r>
            <a:r>
              <a:rPr lang="en-US" sz="2000" dirty="0" err="1"/>
              <a:t>Xarray</a:t>
            </a:r>
            <a:r>
              <a:rPr lang="en-US" sz="2000" dirty="0"/>
              <a:t> Datasets can be exposed in various forms through pluggable REST API endpoints. </a:t>
            </a:r>
          </a:p>
          <a:p>
            <a:pPr marL="342900" indent="-342900" algn="just">
              <a:buFont typeface="Arial" panose="020B0604020202020204" pitchFamily="34" charset="0"/>
              <a:buChar char="•"/>
            </a:pPr>
            <a:r>
              <a:rPr lang="en-US" sz="2000" b="1" dirty="0"/>
              <a:t>Efficient</a:t>
            </a:r>
            <a:r>
              <a:rPr lang="en-US" sz="2000" dirty="0"/>
              <a:t>, </a:t>
            </a:r>
            <a:r>
              <a:rPr lang="en-US" sz="2000" b="1" dirty="0"/>
              <a:t>on-demand delivery of large datasets</a:t>
            </a:r>
            <a:r>
              <a:rPr lang="en-US" sz="2000" dirty="0"/>
              <a:t> may be enabled with </a:t>
            </a:r>
            <a:r>
              <a:rPr lang="en-US" sz="2000" b="1" dirty="0"/>
              <a:t>Dask </a:t>
            </a:r>
            <a:r>
              <a:rPr lang="en-US" sz="2000" dirty="0"/>
              <a:t>on the server-side.</a:t>
            </a:r>
          </a:p>
          <a:p>
            <a:pPr marL="342900" indent="-342900" algn="just">
              <a:buFont typeface="Arial" panose="020B0604020202020204" pitchFamily="34" charset="0"/>
              <a:buChar char="•"/>
            </a:pPr>
            <a:endParaRPr lang="en-US" sz="2000" dirty="0"/>
          </a:p>
        </p:txBody>
      </p:sp>
      <p:sp>
        <p:nvSpPr>
          <p:cNvPr id="22" name="Ορθογώνιο 21"/>
          <p:cNvSpPr/>
          <p:nvPr/>
        </p:nvSpPr>
        <p:spPr>
          <a:xfrm>
            <a:off x="7789863" y="1543322"/>
            <a:ext cx="3378302" cy="4300566"/>
          </a:xfrm>
          <a:prstGeom prst="rect">
            <a:avLst/>
          </a:prstGeom>
          <a:solidFill>
            <a:schemeClr val="accent3">
              <a:alpha val="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Εικόνα 22"/>
          <p:cNvPicPr>
            <a:picLocks noChangeAspect="1"/>
          </p:cNvPicPr>
          <p:nvPr/>
        </p:nvPicPr>
        <p:blipFill>
          <a:blip r:embed="rId3"/>
          <a:stretch>
            <a:fillRect/>
          </a:stretch>
        </p:blipFill>
        <p:spPr>
          <a:xfrm>
            <a:off x="7907493" y="2767564"/>
            <a:ext cx="3019425" cy="1514475"/>
          </a:xfrm>
          <a:prstGeom prst="rect">
            <a:avLst/>
          </a:prstGeom>
        </p:spPr>
      </p:pic>
      <p:pic>
        <p:nvPicPr>
          <p:cNvPr id="24" name="Εικόνα 23"/>
          <p:cNvPicPr>
            <a:picLocks noChangeAspect="1"/>
          </p:cNvPicPr>
          <p:nvPr/>
        </p:nvPicPr>
        <p:blipFill>
          <a:blip r:embed="rId4"/>
          <a:stretch>
            <a:fillRect/>
          </a:stretch>
        </p:blipFill>
        <p:spPr>
          <a:xfrm>
            <a:off x="7666243" y="4157638"/>
            <a:ext cx="3501922" cy="1260692"/>
          </a:xfrm>
          <a:prstGeom prst="rect">
            <a:avLst/>
          </a:prstGeom>
        </p:spPr>
      </p:pic>
      <p:sp>
        <p:nvSpPr>
          <p:cNvPr id="25" name="TextBox 24"/>
          <p:cNvSpPr txBox="1"/>
          <p:nvPr/>
        </p:nvSpPr>
        <p:spPr>
          <a:xfrm>
            <a:off x="7789863" y="5320668"/>
            <a:ext cx="3366140" cy="523220"/>
          </a:xfrm>
          <a:prstGeom prst="rect">
            <a:avLst/>
          </a:prstGeom>
          <a:solidFill>
            <a:srgbClr val="0070C0"/>
          </a:solidFill>
        </p:spPr>
        <p:txBody>
          <a:bodyPr wrap="square" rtlCol="0">
            <a:spAutoFit/>
          </a:bodyPr>
          <a:lstStyle/>
          <a:p>
            <a:pPr algn="ctr"/>
            <a:r>
              <a:rPr lang="en-US" sz="2800" dirty="0">
                <a:solidFill>
                  <a:schemeClr val="bg1"/>
                </a:solidFill>
              </a:rPr>
              <a:t>xpublish</a:t>
            </a:r>
          </a:p>
        </p:txBody>
      </p:sp>
      <p:pic>
        <p:nvPicPr>
          <p:cNvPr id="26" name="Εικόνα 25"/>
          <p:cNvPicPr>
            <a:picLocks noChangeAspect="1"/>
          </p:cNvPicPr>
          <p:nvPr/>
        </p:nvPicPr>
        <p:blipFill>
          <a:blip r:embed="rId5"/>
          <a:stretch>
            <a:fillRect/>
          </a:stretch>
        </p:blipFill>
        <p:spPr>
          <a:xfrm>
            <a:off x="8060013" y="1605523"/>
            <a:ext cx="2714383" cy="1099594"/>
          </a:xfrm>
          <a:prstGeom prst="rect">
            <a:avLst/>
          </a:prstGeom>
        </p:spPr>
      </p:pic>
    </p:spTree>
    <p:extLst>
      <p:ext uri="{BB962C8B-B14F-4D97-AF65-F5344CB8AC3E}">
        <p14:creationId xmlns:p14="http://schemas.microsoft.com/office/powerpoint/2010/main" val="2385248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68844"/>
            <a:ext cx="8740940" cy="1325563"/>
          </a:xfrm>
        </p:spPr>
        <p:txBody>
          <a:bodyPr rtlCol="0">
            <a:normAutofit/>
          </a:bodyPr>
          <a:lstStyle/>
          <a:p>
            <a:r>
              <a:rPr lang="en-US" sz="3200" dirty="0"/>
              <a:t>Story 3: The DataCAP Web App</a:t>
            </a:r>
            <a:endParaRPr lang="el-GR" sz="3600" dirty="0"/>
          </a:p>
        </p:txBody>
      </p:sp>
      <p:sp>
        <p:nvSpPr>
          <p:cNvPr id="10" name="Ορθογώνιο 9"/>
          <p:cNvSpPr/>
          <p:nvPr/>
        </p:nvSpPr>
        <p:spPr>
          <a:xfrm>
            <a:off x="348468" y="995626"/>
            <a:ext cx="11566027" cy="2862322"/>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r>
              <a:rPr lang="en-US" sz="2000" dirty="0">
                <a:cs typeface="Helvetica"/>
              </a:rPr>
              <a:t>Having data and parcels indexed in the Data Cube, opens the room from </a:t>
            </a:r>
            <a:r>
              <a:rPr lang="en-US" sz="2000" b="1" dirty="0">
                <a:cs typeface="Helvetica"/>
              </a:rPr>
              <a:t>various applications</a:t>
            </a:r>
            <a:r>
              <a:rPr lang="en-US" sz="2000" dirty="0">
                <a:cs typeface="Helvetica"/>
              </a:rPr>
              <a:t> to be implemented.</a:t>
            </a:r>
          </a:p>
          <a:p>
            <a:pPr marL="342900" indent="-342900" algn="just">
              <a:buFont typeface="Arial" panose="020B0604020202020204" pitchFamily="34" charset="0"/>
              <a:buChar char="•"/>
            </a:pPr>
            <a:r>
              <a:rPr lang="en-US" sz="2000" dirty="0"/>
              <a:t>A </a:t>
            </a:r>
            <a:r>
              <a:rPr lang="en-US" sz="2000" b="1" dirty="0">
                <a:ea typeface="+mn-lt"/>
                <a:cs typeface="+mn-lt"/>
              </a:rPr>
              <a:t>Django web application</a:t>
            </a:r>
            <a:r>
              <a:rPr lang="en-US" sz="2000" dirty="0"/>
              <a:t> has been developed serving </a:t>
            </a:r>
            <a:r>
              <a:rPr lang="en-US" sz="2000" b="1" dirty="0"/>
              <a:t>crop classification and grassland mowing results</a:t>
            </a:r>
            <a:r>
              <a:rPr lang="en-US" sz="2000" dirty="0"/>
              <a:t> for a series of parcels. </a:t>
            </a:r>
            <a:endParaRPr lang="en-US" sz="2000" dirty="0">
              <a:cs typeface="Helvetica"/>
            </a:endParaRPr>
          </a:p>
          <a:p>
            <a:pPr marL="342900" indent="-342900" algn="just">
              <a:buFont typeface="Arial" panose="020B0604020202020204" pitchFamily="34" charset="0"/>
              <a:buChar char="•"/>
            </a:pPr>
            <a:r>
              <a:rPr lang="en-US" sz="2000" dirty="0"/>
              <a:t>In addition, it allows </a:t>
            </a:r>
            <a:r>
              <a:rPr lang="en-US" sz="2000" b="1" dirty="0"/>
              <a:t>user to enter visualization parameters</a:t>
            </a:r>
            <a:r>
              <a:rPr lang="en-US" sz="2000" dirty="0"/>
              <a:t> so the requested satellite images can be plotted.</a:t>
            </a:r>
            <a:endParaRPr lang="en-US" sz="2000" dirty="0">
              <a:cs typeface="Helvetica"/>
            </a:endParaRPr>
          </a:p>
          <a:p>
            <a:pPr marL="342900" indent="-342900" algn="just">
              <a:buFont typeface="Arial" panose="020B0604020202020204" pitchFamily="34" charset="0"/>
              <a:buChar char="•"/>
            </a:pPr>
            <a:r>
              <a:rPr lang="en-US" sz="2000" dirty="0"/>
              <a:t>At the same time, </a:t>
            </a:r>
            <a:r>
              <a:rPr lang="en-US" sz="2000" b="1" dirty="0"/>
              <a:t>Street Level Images are also visualized</a:t>
            </a:r>
            <a:r>
              <a:rPr lang="en-US" sz="2000" dirty="0"/>
              <a:t> to enhance the inspection of crop classification and grassland mowing results. </a:t>
            </a:r>
          </a:p>
          <a:p>
            <a:pPr marL="342900" indent="-342900" algn="just">
              <a:buFont typeface="Arial" panose="020B0604020202020204" pitchFamily="34" charset="0"/>
              <a:buChar char="•"/>
            </a:pPr>
            <a:endParaRPr lang="en-US" sz="2000" dirty="0"/>
          </a:p>
        </p:txBody>
      </p:sp>
      <p:pic>
        <p:nvPicPr>
          <p:cNvPr id="9" name="Θέση περιεχομένου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030737" y="3362593"/>
            <a:ext cx="4723699" cy="2728968"/>
          </a:xfrm>
          <a:prstGeom prst="rect">
            <a:avLst/>
          </a:prstGeom>
        </p:spPr>
      </p:pic>
    </p:spTree>
    <p:extLst>
      <p:ext uri="{BB962C8B-B14F-4D97-AF65-F5344CB8AC3E}">
        <p14:creationId xmlns:p14="http://schemas.microsoft.com/office/powerpoint/2010/main" val="2925112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48469" y="217759"/>
            <a:ext cx="10515600" cy="1325563"/>
          </a:xfrm>
        </p:spPr>
        <p:txBody>
          <a:bodyPr rtlCol="0"/>
          <a:lstStyle/>
          <a:p>
            <a:pPr rtl="0"/>
            <a:r>
              <a:rPr lang="en-US" dirty="0"/>
              <a:t>Lesson learned from using ODC</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42</a:t>
            </a:fld>
            <a:endParaRPr lang="el-GR" dirty="0"/>
          </a:p>
        </p:txBody>
      </p:sp>
      <p:sp>
        <p:nvSpPr>
          <p:cNvPr id="9" name="Content Placeholder 2">
            <a:extLst>
              <a:ext uri="{FF2B5EF4-FFF2-40B4-BE49-F238E27FC236}">
                <a16:creationId xmlns:a16="http://schemas.microsoft.com/office/drawing/2014/main" id="{ED68238E-0C73-0044-9519-B5F9DCCBBB81}"/>
              </a:ext>
            </a:extLst>
          </p:cNvPr>
          <p:cNvSpPr txBox="1">
            <a:spLocks/>
          </p:cNvSpPr>
          <p:nvPr/>
        </p:nvSpPr>
        <p:spPr>
          <a:xfrm>
            <a:off x="177723" y="1657425"/>
            <a:ext cx="8641724" cy="42662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1200" lvl="1" indent="-285750">
              <a:spcBef>
                <a:spcPts val="0"/>
              </a:spcBef>
              <a:spcAft>
                <a:spcPts val="1200"/>
              </a:spcAft>
              <a:buClrTx/>
              <a:buSzPct val="120000"/>
              <a:buFont typeface="Arial" panose="020B0604020202020204" pitchFamily="34" charset="0"/>
              <a:buChar char="•"/>
              <a:defRPr/>
            </a:pPr>
            <a:r>
              <a:rPr lang="en-AU" sz="2000" kern="1200" dirty="0">
                <a:solidFill>
                  <a:srgbClr val="000000"/>
                </a:solidFill>
                <a:latin typeface="+mj-lt"/>
                <a:ea typeface="Helvetica" charset="0"/>
                <a:cs typeface="Calibri" panose="020F0502020204030204" pitchFamily="34" charset="0"/>
              </a:rPr>
              <a:t>Analysis Ready Data (ARD) has become an expectation rather </a:t>
            </a:r>
            <a:r>
              <a:rPr lang="en-AU" sz="2000" dirty="0">
                <a:latin typeface="+mj-lt"/>
                <a:ea typeface="Helvetica" charset="0"/>
                <a:cs typeface="Calibri" panose="020F0502020204030204" pitchFamily="34" charset="0"/>
              </a:rPr>
              <a:t>than a desire from users</a:t>
            </a:r>
          </a:p>
          <a:p>
            <a:pPr marL="711200" lvl="1" indent="-285750">
              <a:spcBef>
                <a:spcPts val="0"/>
              </a:spcBef>
              <a:spcAft>
                <a:spcPts val="1200"/>
              </a:spcAft>
              <a:buClrTx/>
              <a:buSzPct val="120000"/>
              <a:buFont typeface="Arial" panose="020B0604020202020204" pitchFamily="34" charset="0"/>
              <a:buChar char="•"/>
              <a:defRPr/>
            </a:pPr>
            <a:r>
              <a:rPr lang="en-AU" sz="2000" kern="1200" dirty="0">
                <a:solidFill>
                  <a:srgbClr val="000000"/>
                </a:solidFill>
                <a:latin typeface="+mj-lt"/>
                <a:ea typeface="Helvetica" charset="0"/>
                <a:cs typeface="Calibri" panose="020F0502020204030204" pitchFamily="34" charset="0"/>
              </a:rPr>
              <a:t>Production and access to global ARD is not an easy process.</a:t>
            </a:r>
          </a:p>
          <a:p>
            <a:pPr marL="711200" lvl="1" indent="-285750">
              <a:spcBef>
                <a:spcPts val="0"/>
              </a:spcBef>
              <a:spcAft>
                <a:spcPts val="1200"/>
              </a:spcAft>
              <a:buClrTx/>
              <a:buSzPct val="120000"/>
              <a:buFont typeface="Arial" panose="020B0604020202020204" pitchFamily="34" charset="0"/>
              <a:buChar char="•"/>
              <a:defRPr/>
            </a:pPr>
            <a:r>
              <a:rPr lang="en-AU" sz="2000" dirty="0">
                <a:latin typeface="+mj-lt"/>
                <a:ea typeface="Helvetica" charset="0"/>
                <a:cs typeface="Calibri" panose="020F0502020204030204" pitchFamily="34" charset="0"/>
              </a:rPr>
              <a:t>The download or/and upload of EO data is important to be avoided as </a:t>
            </a:r>
            <a:r>
              <a:rPr lang="en-AU" sz="2000" kern="1200" dirty="0" err="1">
                <a:solidFill>
                  <a:srgbClr val="000000"/>
                </a:solidFill>
                <a:latin typeface="+mj-lt"/>
                <a:ea typeface="Helvetica" charset="0"/>
                <a:cs typeface="Calibri" panose="020F0502020204030204" pitchFamily="34" charset="0"/>
              </a:rPr>
              <a:t>as</a:t>
            </a:r>
            <a:r>
              <a:rPr lang="en-AU" sz="2000" kern="1200" dirty="0">
                <a:solidFill>
                  <a:srgbClr val="000000"/>
                </a:solidFill>
                <a:latin typeface="+mj-lt"/>
                <a:ea typeface="Helvetica" charset="0"/>
                <a:cs typeface="Calibri" panose="020F0502020204030204" pitchFamily="34" charset="0"/>
              </a:rPr>
              <a:t> file sizes are becoming increasingly larger for satellite data.</a:t>
            </a:r>
          </a:p>
          <a:p>
            <a:pPr marL="711200" lvl="1" indent="-285750">
              <a:spcBef>
                <a:spcPts val="0"/>
              </a:spcBef>
              <a:spcAft>
                <a:spcPts val="1200"/>
              </a:spcAft>
              <a:buClrTx/>
              <a:buSzPct val="120000"/>
              <a:buFont typeface="Arial" panose="020B0604020202020204" pitchFamily="34" charset="0"/>
              <a:buChar char="•"/>
              <a:defRPr/>
            </a:pPr>
            <a:r>
              <a:rPr lang="en-AU" sz="2000" dirty="0">
                <a:latin typeface="+mj-lt"/>
                <a:ea typeface="Helvetica" charset="0"/>
                <a:cs typeface="Calibri" panose="020F0502020204030204" pitchFamily="34" charset="0"/>
              </a:rPr>
              <a:t>Local solutions may be better in some cases</a:t>
            </a:r>
          </a:p>
          <a:p>
            <a:pPr marL="711200" lvl="1" indent="-285750">
              <a:spcBef>
                <a:spcPts val="0"/>
              </a:spcBef>
              <a:spcAft>
                <a:spcPts val="1200"/>
              </a:spcAft>
              <a:buClrTx/>
              <a:buSzPct val="120000"/>
              <a:buFont typeface="Arial" panose="020B0604020202020204" pitchFamily="34" charset="0"/>
              <a:buChar char="•"/>
              <a:defRPr/>
            </a:pPr>
            <a:r>
              <a:rPr lang="en-AU" sz="2000" kern="1200" dirty="0">
                <a:solidFill>
                  <a:srgbClr val="000000"/>
                </a:solidFill>
                <a:latin typeface="+mj-lt"/>
                <a:ea typeface="Helvetica" charset="0"/>
                <a:cs typeface="Calibri" panose="020F0502020204030204" pitchFamily="34" charset="0"/>
              </a:rPr>
              <a:t>Not all the users have the required skills to handle databases and develop scripts. Thus, the idea of an API with minimum need for coding seems ideal. </a:t>
            </a:r>
          </a:p>
          <a:p>
            <a:pPr marL="1282700" marR="0" lvl="1" indent="-857250" algn="l" defTabSz="914400" rtl="0" eaLnBrk="1" fontAlgn="auto" latinLnBrk="0" hangingPunct="1">
              <a:lnSpc>
                <a:spcPct val="100000"/>
              </a:lnSpc>
              <a:spcBef>
                <a:spcPts val="0"/>
              </a:spcBef>
              <a:spcAft>
                <a:spcPts val="1200"/>
              </a:spcAft>
              <a:buClrTx/>
              <a:buSzPct val="120000"/>
              <a:buFont typeface="Arial" panose="020B0604020202020204" pitchFamily="34" charset="0"/>
              <a:buChar char="•"/>
              <a:tabLst/>
              <a:defRPr/>
            </a:pPr>
            <a:endParaRPr lang="en-AU" sz="2000" kern="1200" dirty="0">
              <a:solidFill>
                <a:srgbClr val="000000"/>
              </a:solidFill>
              <a:latin typeface="+mj-lt"/>
              <a:ea typeface="Helvetica" charset="0"/>
              <a:cs typeface="Calibri" panose="020F0502020204030204" pitchFamily="34" charset="0"/>
            </a:endParaRPr>
          </a:p>
        </p:txBody>
      </p:sp>
      <p:pic>
        <p:nvPicPr>
          <p:cNvPr id="4098" name="Picture 2" descr="PMBOK finally expands on lessons learned, but is it en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00" y="103656"/>
            <a:ext cx="3336924" cy="229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01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Εικόνα που δείχνει τη φύση&#10;&#10;Περιγραφή που δημιουργήθηκε με πολύ υψηλή αξιοπιστία">
            <a:extLst>
              <a:ext uri="{FF2B5EF4-FFF2-40B4-BE49-F238E27FC236}">
                <a16:creationId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7" r="7"/>
          <a:stretch>
            <a:fillRect/>
          </a:stretch>
        </p:blipFill>
        <p:spPr/>
      </p:pic>
      <p:sp>
        <p:nvSpPr>
          <p:cNvPr id="3" name="Τίτλος 2">
            <a:extLst>
              <a:ext uri="{FF2B5EF4-FFF2-40B4-BE49-F238E27FC236}">
                <a16:creationId xmlns:a16="http://schemas.microsoft.com/office/drawing/2014/main" id="{EBDC24D3-EEF0-4B69-A174-E4DFF7884894}"/>
              </a:ext>
            </a:extLst>
          </p:cNvPr>
          <p:cNvSpPr>
            <a:spLocks noGrp="1"/>
          </p:cNvSpPr>
          <p:nvPr>
            <p:ph type="ctrTitle"/>
          </p:nvPr>
        </p:nvSpPr>
        <p:spPr/>
        <p:txBody>
          <a:bodyPr rtlCol="0"/>
          <a:lstStyle/>
          <a:p>
            <a:pPr rtl="0"/>
            <a:r>
              <a:rPr lang="en-US" dirty="0"/>
              <a:t>Thank you!</a:t>
            </a:r>
            <a:endParaRPr lang="el-GR" dirty="0"/>
          </a:p>
        </p:txBody>
      </p:sp>
      <p:sp>
        <p:nvSpPr>
          <p:cNvPr id="7" name="Υπότιτλος 6">
            <a:extLst>
              <a:ext uri="{FF2B5EF4-FFF2-40B4-BE49-F238E27FC236}">
                <a16:creationId xmlns:a16="http://schemas.microsoft.com/office/drawing/2014/main" id="{ACCCCDAD-0E0B-437F-8CAA-0536470B2E2F}"/>
              </a:ext>
            </a:extLst>
          </p:cNvPr>
          <p:cNvSpPr>
            <a:spLocks noGrp="1"/>
          </p:cNvSpPr>
          <p:nvPr>
            <p:ph type="subTitle" idx="1"/>
          </p:nvPr>
        </p:nvSpPr>
        <p:spPr/>
        <p:txBody>
          <a:bodyPr rtlCol="0"/>
          <a:lstStyle/>
          <a:p>
            <a:r>
              <a:rPr lang="en-US" sz="2100" dirty="0" err="1"/>
              <a:t>AgriHub</a:t>
            </a:r>
            <a:r>
              <a:rPr lang="en-US" sz="2100" dirty="0"/>
              <a:t>, </a:t>
            </a:r>
            <a:r>
              <a:rPr lang="en-US" sz="2400" dirty="0"/>
              <a:t>IAASARS</a:t>
            </a:r>
            <a:r>
              <a:rPr lang="en-US" sz="2100" dirty="0"/>
              <a:t>, NOA</a:t>
            </a:r>
            <a:endParaRPr lang="el-GR" sz="2100" dirty="0"/>
          </a:p>
        </p:txBody>
      </p:sp>
      <p:sp>
        <p:nvSpPr>
          <p:cNvPr id="9" name="Θέση κειμένου 8">
            <a:extLst>
              <a:ext uri="{FF2B5EF4-FFF2-40B4-BE49-F238E27FC236}">
                <a16:creationId xmlns:a16="http://schemas.microsoft.com/office/drawing/2014/main" id="{650F9D0C-7F14-4B83-A0A3-5710128C815A}"/>
              </a:ext>
            </a:extLst>
          </p:cNvPr>
          <p:cNvSpPr>
            <a:spLocks noGrp="1"/>
          </p:cNvSpPr>
          <p:nvPr>
            <p:ph type="body" sz="quarter" idx="13"/>
          </p:nvPr>
        </p:nvSpPr>
        <p:spPr/>
        <p:txBody>
          <a:bodyPr rtlCol="0">
            <a:normAutofit fontScale="85000" lnSpcReduction="20000"/>
          </a:bodyPr>
          <a:lstStyle/>
          <a:p>
            <a:r>
              <a:rPr lang="en-US" dirty="0"/>
              <a:t>+30 210 34 90 125</a:t>
            </a:r>
            <a:endParaRPr lang="el-GR" dirty="0"/>
          </a:p>
        </p:txBody>
      </p:sp>
      <p:sp>
        <p:nvSpPr>
          <p:cNvPr id="10" name="Θέση κειμένου 9">
            <a:extLst>
              <a:ext uri="{FF2B5EF4-FFF2-40B4-BE49-F238E27FC236}">
                <a16:creationId xmlns:a16="http://schemas.microsoft.com/office/drawing/2014/main" id="{2EF9E03C-A81E-4083-9F20-EF8FFAF5914D}"/>
              </a:ext>
            </a:extLst>
          </p:cNvPr>
          <p:cNvSpPr>
            <a:spLocks noGrp="1"/>
          </p:cNvSpPr>
          <p:nvPr>
            <p:ph type="body" sz="quarter" idx="14"/>
          </p:nvPr>
        </p:nvSpPr>
        <p:spPr/>
        <p:txBody>
          <a:bodyPr rtlCol="0">
            <a:normAutofit fontScale="85000" lnSpcReduction="20000"/>
          </a:bodyPr>
          <a:lstStyle/>
          <a:p>
            <a:pPr rtl="0"/>
            <a:r>
              <a:rPr lang="en-US" dirty="0" smtClean="0">
                <a:hlinkClick r:id="rId4"/>
              </a:rPr>
              <a:t>akoukos@noa.gr</a:t>
            </a:r>
            <a:r>
              <a:rPr lang="en-US" dirty="0"/>
              <a:t>, </a:t>
            </a:r>
            <a:r>
              <a:rPr lang="en-US" dirty="0">
                <a:hlinkClick r:id="rId5"/>
              </a:rPr>
              <a:t>tdrivas@noa.gr</a:t>
            </a:r>
            <a:r>
              <a:rPr lang="en-US" dirty="0"/>
              <a:t> </a:t>
            </a:r>
            <a:endParaRPr lang="el-GR" dirty="0"/>
          </a:p>
        </p:txBody>
      </p:sp>
      <p:sp>
        <p:nvSpPr>
          <p:cNvPr id="26" name="Θέση κειμένου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rtlCol="0">
            <a:normAutofit fontScale="85000" lnSpcReduction="20000"/>
          </a:bodyPr>
          <a:lstStyle/>
          <a:p>
            <a:r>
              <a:rPr lang="en-US" dirty="0"/>
              <a:t>http://beyond-eocenter.eu/</a:t>
            </a:r>
            <a:endParaRPr lang="el-GR" dirty="0"/>
          </a:p>
        </p:txBody>
      </p:sp>
      <p:cxnSp>
        <p:nvCxnSpPr>
          <p:cNvPr id="5" name="Ευθεία γραμμή σύνδεσης 4" descr="Διαχωριστική γραμμή">
            <a:extLst>
              <a:ext uri="{FF2B5EF4-FFF2-40B4-BE49-F238E27FC236}">
                <a16:creationId xmlns:a16="http://schemas.microsoft.com/office/drawing/2014/main"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Γραφικό 12" descr="Χρήστης" title="Εικονίδιο - Όνομα παρουσιαστή">
            <a:extLst>
              <a:ext uri="{FF2B5EF4-FFF2-40B4-BE49-F238E27FC236}">
                <a16:creationId xmlns:a16="http://schemas.microsoft.com/office/drawing/2014/main" id="{708AF784-88DE-4E89-A28B-BECD54FC11C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284624" y="3886690"/>
            <a:ext cx="164463" cy="164463"/>
          </a:xfrm>
          <a:prstGeom prst="rect">
            <a:avLst/>
          </a:prstGeom>
        </p:spPr>
      </p:pic>
      <p:pic>
        <p:nvPicPr>
          <p:cNvPr id="15" name="Γραφικό 14" descr="Smartphone" title="Εικονίδιο - Αριθμός τηλεφώνου παρουσιαστή">
            <a:extLst>
              <a:ext uri="{FF2B5EF4-FFF2-40B4-BE49-F238E27FC236}">
                <a16:creationId xmlns:a16="http://schemas.microsoft.com/office/drawing/2014/main" id="{E276E47B-4C08-4FEC-AAE8-3DCCBA7EE72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284624" y="4196776"/>
            <a:ext cx="164463" cy="164463"/>
          </a:xfrm>
          <a:prstGeom prst="rect">
            <a:avLst/>
          </a:prstGeom>
        </p:spPr>
      </p:pic>
      <p:pic>
        <p:nvPicPr>
          <p:cNvPr id="14" name="Γραφικό 13" descr="Φάκελος" title="Εικονίδιο email παρουσιαστή">
            <a:extLst>
              <a:ext uri="{FF2B5EF4-FFF2-40B4-BE49-F238E27FC236}">
                <a16:creationId xmlns:a16="http://schemas.microsoft.com/office/drawing/2014/main" id="{4F2D4997-93AD-4A62-8488-4572923DB81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284624" y="4530964"/>
            <a:ext cx="164463" cy="164463"/>
          </a:xfrm>
          <a:prstGeom prst="rect">
            <a:avLst/>
          </a:prstGeom>
        </p:spPr>
      </p:pic>
      <p:pic>
        <p:nvPicPr>
          <p:cNvPr id="30" name="Γραφικό 29" descr="Κόσμος">
            <a:extLst>
              <a:ext uri="{FF2B5EF4-FFF2-40B4-BE49-F238E27FC236}">
                <a16:creationId xmlns:a16="http://schemas.microsoft.com/office/drawing/2014/main" id="{07973E30-0C12-8442-90B5-47D1C45545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278999" y="4843614"/>
            <a:ext cx="170088" cy="170088"/>
          </a:xfrm>
          <a:prstGeom prst="rect">
            <a:avLst/>
          </a:prstGeom>
        </p:spPr>
      </p:pic>
    </p:spTree>
    <p:extLst>
      <p:ext uri="{BB962C8B-B14F-4D97-AF65-F5344CB8AC3E}">
        <p14:creationId xmlns:p14="http://schemas.microsoft.com/office/powerpoint/2010/main" val="263098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err="1"/>
              <a:t>Datacube</a:t>
            </a:r>
            <a:r>
              <a:rPr lang="en-US" dirty="0"/>
              <a:t> Technologies</a:t>
            </a:r>
          </a:p>
        </p:txBody>
      </p:sp>
      <p:sp>
        <p:nvSpPr>
          <p:cNvPr id="3" name="Υπότιτλος 2"/>
          <p:cNvSpPr>
            <a:spLocks noGrp="1"/>
          </p:cNvSpPr>
          <p:nvPr>
            <p:ph type="subTitle" idx="1"/>
          </p:nvPr>
        </p:nvSpPr>
        <p:spPr/>
        <p:txBody>
          <a:bodyPr/>
          <a:lstStyle/>
          <a:p>
            <a:r>
              <a:rPr lang="en-US" dirty="0"/>
              <a:t>Array Databases</a:t>
            </a:r>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5</a:t>
            </a:fld>
            <a:endParaRPr lang="el-GR" dirty="0"/>
          </a:p>
        </p:txBody>
      </p:sp>
      <p:sp>
        <p:nvSpPr>
          <p:cNvPr id="7" name="Ορθογώνιο 6"/>
          <p:cNvSpPr/>
          <p:nvPr/>
        </p:nvSpPr>
        <p:spPr>
          <a:xfrm>
            <a:off x="6297080" y="314864"/>
            <a:ext cx="5687775" cy="4401205"/>
          </a:xfrm>
          <a:prstGeom prst="rect">
            <a:avLst/>
          </a:prstGeom>
        </p:spPr>
        <p:txBody>
          <a:bodyPr wrap="square" lIns="91440" tIns="45720" rIns="91440" bIns="45720" anchor="t">
            <a:spAutoFit/>
          </a:bodyPr>
          <a:lstStyle/>
          <a:p>
            <a:pPr algn="just">
              <a:lnSpc>
                <a:spcPct val="90000"/>
              </a:lnSpc>
            </a:pPr>
            <a:r>
              <a:rPr lang="en-US" sz="2000" dirty="0"/>
              <a:t>Three categories of </a:t>
            </a:r>
            <a:r>
              <a:rPr lang="en-US" sz="2000" dirty="0" err="1"/>
              <a:t>datacube</a:t>
            </a:r>
            <a:r>
              <a:rPr lang="en-US" sz="2000" dirty="0"/>
              <a:t> technologies:</a:t>
            </a:r>
          </a:p>
          <a:p>
            <a:pPr marL="342900" indent="-342900" algn="just">
              <a:lnSpc>
                <a:spcPct val="90000"/>
              </a:lnSpc>
              <a:buFont typeface="Arial"/>
              <a:buChar char="•"/>
            </a:pPr>
            <a:r>
              <a:rPr lang="en-US" sz="2000" dirty="0">
                <a:cs typeface="Helvetica"/>
              </a:rPr>
              <a:t>Array Database Systems</a:t>
            </a:r>
          </a:p>
          <a:p>
            <a:pPr marL="342900" indent="-342900" algn="just">
              <a:lnSpc>
                <a:spcPct val="90000"/>
              </a:lnSpc>
              <a:buFont typeface="Arial"/>
              <a:buChar char="•"/>
            </a:pPr>
            <a:r>
              <a:rPr lang="en-US" sz="2000" dirty="0">
                <a:cs typeface="Helvetica"/>
              </a:rPr>
              <a:t>Virtual Data Cubes</a:t>
            </a:r>
          </a:p>
          <a:p>
            <a:pPr marL="342900" indent="-342900" algn="just">
              <a:lnSpc>
                <a:spcPct val="90000"/>
              </a:lnSpc>
              <a:buFont typeface="Arial"/>
              <a:buChar char="•"/>
            </a:pPr>
            <a:r>
              <a:rPr lang="en-US" sz="2000" dirty="0">
                <a:cs typeface="Helvetica"/>
              </a:rPr>
              <a:t>Open Data Cube</a:t>
            </a:r>
          </a:p>
          <a:p>
            <a:pPr algn="just">
              <a:lnSpc>
                <a:spcPct val="90000"/>
              </a:lnSpc>
            </a:pPr>
            <a:endParaRPr lang="en-US" sz="2000" dirty="0">
              <a:cs typeface="Helvetica"/>
            </a:endParaRPr>
          </a:p>
          <a:p>
            <a:pPr algn="just">
              <a:lnSpc>
                <a:spcPct val="90000"/>
              </a:lnSpc>
            </a:pPr>
            <a:r>
              <a:rPr lang="en-US" sz="2000" dirty="0"/>
              <a:t>An </a:t>
            </a:r>
            <a:r>
              <a:rPr lang="en-US" sz="2000" b="1" dirty="0"/>
              <a:t>Array Database System</a:t>
            </a:r>
            <a:r>
              <a:rPr lang="en-US" sz="2000" dirty="0"/>
              <a:t> is characterized by offering standard database services on </a:t>
            </a:r>
            <a:r>
              <a:rPr lang="en-US" sz="2000" b="1" dirty="0"/>
              <a:t>massive n-D arrays</a:t>
            </a:r>
            <a:r>
              <a:rPr lang="en-US" sz="2000" dirty="0"/>
              <a:t>. </a:t>
            </a:r>
            <a:endParaRPr lang="en-US"/>
          </a:p>
          <a:p>
            <a:pPr marL="342900" indent="-342900" fontAlgn="base">
              <a:buFont typeface="Arial" panose="020B0604020202020204" pitchFamily="34" charset="0"/>
              <a:buChar char="•"/>
            </a:pPr>
            <a:r>
              <a:rPr lang="en-US" sz="2000" dirty="0"/>
              <a:t>They are a class of No-SQL databases that store, manage, and analyze data whose natural structures are arrays. </a:t>
            </a:r>
          </a:p>
          <a:p>
            <a:pPr marL="342900" indent="-342900" fontAlgn="base">
              <a:buFont typeface="Arial" panose="020B0604020202020204" pitchFamily="34" charset="0"/>
              <a:buChar char="•"/>
            </a:pPr>
            <a:r>
              <a:rPr lang="en-US" sz="2000" dirty="0"/>
              <a:t>Specialize in the storage, retrieval, and processing of </a:t>
            </a:r>
            <a:r>
              <a:rPr lang="en-US" sz="2000" i="1" dirty="0"/>
              <a:t>n</a:t>
            </a:r>
            <a:r>
              <a:rPr lang="en-US" sz="2000" dirty="0"/>
              <a:t>-dimensional data.</a:t>
            </a:r>
          </a:p>
          <a:p>
            <a:pPr algn="just">
              <a:lnSpc>
                <a:spcPct val="90000"/>
              </a:lnSpc>
            </a:pPr>
            <a:r>
              <a:rPr lang="en-US" sz="2000" dirty="0"/>
              <a:t> </a:t>
            </a:r>
          </a:p>
          <a:p>
            <a:pPr>
              <a:lnSpc>
                <a:spcPct val="90000"/>
              </a:lnSpc>
            </a:pPr>
            <a:endParaRPr lang="en-US" sz="2000" dirty="0"/>
          </a:p>
        </p:txBody>
      </p:sp>
      <p:sp>
        <p:nvSpPr>
          <p:cNvPr id="9" name="Rectangle 3"/>
          <p:cNvSpPr>
            <a:spLocks noGrp="1" noChangeArrowheads="1"/>
          </p:cNvSpPr>
          <p:nvPr/>
        </p:nvSpPr>
        <p:spPr bwMode="auto">
          <a:xfrm>
            <a:off x="2095500" y="990600"/>
            <a:ext cx="8001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Blip>
                <a:blip r:embed="rId2"/>
              </a:buBlip>
              <a:defRPr sz="24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3"/>
              </a:buBlip>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ltLang="en-US" sz="2000" dirty="0"/>
          </a:p>
        </p:txBody>
      </p:sp>
      <p:pic>
        <p:nvPicPr>
          <p:cNvPr id="2050" name="Picture 2" descr="Insights Into Digital Earth Africa; World’s Largest Continental Data C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68" y="794747"/>
            <a:ext cx="5794464" cy="24728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958" y="4369430"/>
            <a:ext cx="5098733" cy="209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6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879" y="515155"/>
            <a:ext cx="7372868" cy="754846"/>
          </a:xfrm>
        </p:spPr>
        <p:txBody>
          <a:bodyPr>
            <a:normAutofit fontScale="90000"/>
          </a:bodyPr>
          <a:lstStyle/>
          <a:p>
            <a:r>
              <a:rPr lang="en-US" altLang="en-US" sz="3200" dirty="0"/>
              <a:t>Knows Array Database Systems - </a:t>
            </a:r>
            <a:r>
              <a:rPr lang="en-US" altLang="en-US" sz="3200" dirty="0" err="1"/>
              <a:t>Rasdaman</a:t>
            </a:r>
            <a:endParaRPr lang="en-US" altLang="en-US" sz="3200" dirty="0"/>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6</a:t>
            </a:fld>
            <a:endParaRPr lang="el-GR" dirty="0"/>
          </a:p>
        </p:txBody>
      </p:sp>
      <p:sp>
        <p:nvSpPr>
          <p:cNvPr id="5" name="Ορθογώνιο 4"/>
          <p:cNvSpPr/>
          <p:nvPr/>
        </p:nvSpPr>
        <p:spPr>
          <a:xfrm>
            <a:off x="459346" y="1658176"/>
            <a:ext cx="11183156" cy="2939266"/>
          </a:xfrm>
          <a:prstGeom prst="rect">
            <a:avLst/>
          </a:prstGeom>
        </p:spPr>
        <p:txBody>
          <a:bodyPr wrap="square">
            <a:spAutoFit/>
          </a:bodyPr>
          <a:lstStyle/>
          <a:p>
            <a:pPr marL="285750" indent="-285750" algn="just">
              <a:lnSpc>
                <a:spcPct val="90000"/>
              </a:lnSpc>
              <a:spcAft>
                <a:spcPts val="600"/>
              </a:spcAft>
              <a:buFont typeface="Arial" panose="020B0604020202020204" pitchFamily="34" charset="0"/>
              <a:buChar char="•"/>
            </a:pPr>
            <a:r>
              <a:rPr lang="en-US" sz="2000" dirty="0"/>
              <a:t>RASDAMAN conceptual model consists of multidimensional arrays with n-dimensions extend and cell type. Data storage relies on partitioning of the arrays into sub-arrays called tiles, which can be storage either in a relational database, in files in the data systems or archives of files that can be accessed externally.</a:t>
            </a:r>
          </a:p>
          <a:p>
            <a:pPr marL="285750" indent="-285750" algn="just">
              <a:lnSpc>
                <a:spcPct val="90000"/>
              </a:lnSpc>
              <a:buFont typeface="Arial" panose="020B0604020202020204" pitchFamily="34" charset="0"/>
              <a:buChar char="•"/>
            </a:pPr>
            <a:r>
              <a:rPr lang="en-US" sz="2000" dirty="0"/>
              <a:t>It has been successfully used for managing data in a variety of applications within the </a:t>
            </a:r>
            <a:r>
              <a:rPr lang="en-US" sz="2000" dirty="0" err="1"/>
              <a:t>EarthServer</a:t>
            </a:r>
            <a:r>
              <a:rPr lang="en-US" sz="2000" dirty="0"/>
              <a:t> project</a:t>
            </a:r>
          </a:p>
          <a:p>
            <a:pPr marL="285750" indent="-285750" algn="just">
              <a:lnSpc>
                <a:spcPct val="90000"/>
              </a:lnSpc>
              <a:buFont typeface="Arial" panose="020B0604020202020204" pitchFamily="34" charset="0"/>
              <a:buChar char="•"/>
            </a:pPr>
            <a:r>
              <a:rPr lang="en-US" sz="2000" dirty="0"/>
              <a:t>Besides image processing, demonstrated analyses have been computationally rather simple and do not go beyond selection, aggregation, resampling, or calculation of simple statistics. </a:t>
            </a:r>
          </a:p>
          <a:p>
            <a:pPr marL="285750" indent="-285750" algn="just">
              <a:lnSpc>
                <a:spcPct val="90000"/>
              </a:lnSpc>
              <a:buFont typeface="Arial" panose="020B0604020202020204" pitchFamily="34" charset="0"/>
              <a:buChar char="•"/>
            </a:pPr>
            <a:r>
              <a:rPr lang="en-US" sz="2000" dirty="0"/>
              <a:t>Based on scalable parallel “tile streaming” architecture</a:t>
            </a:r>
          </a:p>
          <a:p>
            <a:pPr marL="285750" indent="-285750" algn="just">
              <a:lnSpc>
                <a:spcPct val="90000"/>
              </a:lnSpc>
              <a:buFont typeface="Arial" panose="020B0604020202020204" pitchFamily="34" charset="0"/>
              <a:buChar char="•"/>
            </a:pPr>
            <a:r>
              <a:rPr lang="en-US" sz="2000" dirty="0"/>
              <a:t>Only the enterprise version of </a:t>
            </a:r>
            <a:r>
              <a:rPr lang="en-US" sz="2000" dirty="0" err="1"/>
              <a:t>RasDaMan</a:t>
            </a:r>
            <a:r>
              <a:rPr lang="en-US" sz="2000" dirty="0"/>
              <a:t> can be extended to multiple instances or nodes</a:t>
            </a:r>
          </a:p>
        </p:txBody>
      </p:sp>
      <p:pic>
        <p:nvPicPr>
          <p:cNvPr id="10" name="Picture 8" descr="rasdaman - OSG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923" y="4597442"/>
            <a:ext cx="3256001" cy="181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5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879" y="515155"/>
            <a:ext cx="7372868" cy="754846"/>
          </a:xfrm>
        </p:spPr>
        <p:txBody>
          <a:bodyPr>
            <a:normAutofit/>
          </a:bodyPr>
          <a:lstStyle/>
          <a:p>
            <a:r>
              <a:rPr lang="en-US" altLang="en-US" sz="3200" dirty="0"/>
              <a:t>Knows Array Database Systems - </a:t>
            </a:r>
            <a:r>
              <a:rPr lang="en-US" altLang="en-US" sz="3200" dirty="0" err="1"/>
              <a:t>SciDB</a:t>
            </a:r>
            <a:endParaRPr lang="en-US" altLang="en-US" sz="3200" dirty="0"/>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7</a:t>
            </a:fld>
            <a:endParaRPr lang="el-GR" dirty="0"/>
          </a:p>
        </p:txBody>
      </p:sp>
      <p:sp>
        <p:nvSpPr>
          <p:cNvPr id="5" name="Ορθογώνιο 4"/>
          <p:cNvSpPr/>
          <p:nvPr/>
        </p:nvSpPr>
        <p:spPr>
          <a:xfrm>
            <a:off x="459346" y="1658176"/>
            <a:ext cx="11183156" cy="2185214"/>
          </a:xfrm>
          <a:prstGeom prst="rect">
            <a:avLst/>
          </a:prstGeom>
        </p:spPr>
        <p:txBody>
          <a:bodyPr wrap="square">
            <a:spAutoFit/>
          </a:bodyPr>
          <a:lstStyle/>
          <a:p>
            <a:pPr marL="285750" indent="-285750" algn="just">
              <a:lnSpc>
                <a:spcPct val="90000"/>
              </a:lnSpc>
              <a:spcAft>
                <a:spcPts val="600"/>
              </a:spcAft>
              <a:buFont typeface="Arial" panose="020B0604020202020204" pitchFamily="34" charset="0"/>
              <a:buChar char="•"/>
            </a:pPr>
            <a:r>
              <a:rPr lang="en-US" sz="2000" dirty="0"/>
              <a:t>It is a column-oriented database management system designed for multidimensional data management and analytics common to scientific, geospatial, financial, and industrial applications. </a:t>
            </a:r>
          </a:p>
          <a:p>
            <a:pPr marL="285750" indent="-285750" algn="just">
              <a:lnSpc>
                <a:spcPct val="90000"/>
              </a:lnSpc>
              <a:spcAft>
                <a:spcPts val="600"/>
              </a:spcAft>
              <a:buFont typeface="Arial" panose="020B0604020202020204" pitchFamily="34" charset="0"/>
              <a:buChar char="•"/>
            </a:pPr>
            <a:r>
              <a:rPr lang="en-US" sz="2000" dirty="0" err="1"/>
              <a:t>SciDB</a:t>
            </a:r>
            <a:r>
              <a:rPr lang="en-US" sz="2000" dirty="0"/>
              <a:t> implements the array model and pays special attention to scalable processing. Arrays are partitioned into equally sized chunks. </a:t>
            </a:r>
          </a:p>
          <a:p>
            <a:pPr marL="285750" indent="-285750" algn="just">
              <a:lnSpc>
                <a:spcPct val="90000"/>
              </a:lnSpc>
              <a:spcAft>
                <a:spcPts val="600"/>
              </a:spcAft>
              <a:buFont typeface="Arial" panose="020B0604020202020204" pitchFamily="34" charset="0"/>
              <a:buChar char="•"/>
            </a:pPr>
            <a:r>
              <a:rPr lang="en-US" sz="2000" dirty="0"/>
              <a:t>Chunks are distributed over database instances, which may run on different physical machines in a shared-nothing cluster computing environment</a:t>
            </a:r>
          </a:p>
        </p:txBody>
      </p:sp>
      <p:pic>
        <p:nvPicPr>
          <p:cNvPr id="4098" name="Picture 2" descr="The architecture of SciDB.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680" y="3921893"/>
            <a:ext cx="4622487" cy="271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06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4000" y="4146997"/>
            <a:ext cx="5595583" cy="780604"/>
          </a:xfrm>
        </p:spPr>
        <p:txBody>
          <a:bodyPr>
            <a:normAutofit/>
          </a:bodyPr>
          <a:lstStyle/>
          <a:p>
            <a:r>
              <a:rPr lang="en-US" sz="3200" dirty="0" err="1"/>
              <a:t>Datacube</a:t>
            </a:r>
            <a:r>
              <a:rPr lang="en-US" sz="3200" dirty="0"/>
              <a:t> Technologies: ODC</a:t>
            </a:r>
          </a:p>
        </p:txBody>
      </p:sp>
      <p:sp>
        <p:nvSpPr>
          <p:cNvPr id="4" name="Θέση αριθμού διαφάνειας 3"/>
          <p:cNvSpPr>
            <a:spLocks noGrp="1"/>
          </p:cNvSpPr>
          <p:nvPr>
            <p:ph type="sldNum" sz="quarter" idx="14"/>
          </p:nvPr>
        </p:nvSpPr>
        <p:spPr/>
        <p:txBody>
          <a:bodyPr/>
          <a:lstStyle/>
          <a:p>
            <a:pPr rtl="0"/>
            <a:fld id="{19B51A1E-902D-48AF-9020-955120F399B6}" type="slidenum">
              <a:rPr lang="el-GR" smtClean="0"/>
              <a:pPr rtl="0"/>
              <a:t>8</a:t>
            </a:fld>
            <a:endParaRPr lang="el-GR" dirty="0"/>
          </a:p>
        </p:txBody>
      </p:sp>
      <p:sp>
        <p:nvSpPr>
          <p:cNvPr id="7" name="Ορθογώνιο 6"/>
          <p:cNvSpPr/>
          <p:nvPr/>
        </p:nvSpPr>
        <p:spPr>
          <a:xfrm>
            <a:off x="6247551" y="490052"/>
            <a:ext cx="5687775" cy="5355312"/>
          </a:xfrm>
          <a:prstGeom prst="rect">
            <a:avLst/>
          </a:prstGeom>
        </p:spPr>
        <p:txBody>
          <a:bodyPr wrap="square">
            <a:spAutoFit/>
          </a:bodyPr>
          <a:lstStyle/>
          <a:p>
            <a:pPr marL="285750" indent="-285750" algn="just">
              <a:buFont typeface="Arial" panose="020B0604020202020204" pitchFamily="34" charset="0"/>
              <a:buChar char="•"/>
            </a:pPr>
            <a:r>
              <a:rPr lang="en-US" dirty="0"/>
              <a:t>The Open Data Cube (ODC) is an </a:t>
            </a:r>
            <a:r>
              <a:rPr lang="en-US" b="1" dirty="0"/>
              <a:t>analytical framewor</a:t>
            </a:r>
            <a:r>
              <a:rPr lang="en-US" dirty="0"/>
              <a:t>k composed of a series </a:t>
            </a:r>
            <a:r>
              <a:rPr lang="en-US" b="1" dirty="0"/>
              <a:t>of data structures </a:t>
            </a:r>
            <a:r>
              <a:rPr lang="en-US" dirty="0"/>
              <a:t>and </a:t>
            </a:r>
            <a:r>
              <a:rPr lang="en-US" b="1" dirty="0"/>
              <a:t>tools</a:t>
            </a:r>
            <a:r>
              <a:rPr lang="en-US" dirty="0"/>
              <a:t> that facilitate the </a:t>
            </a:r>
            <a:r>
              <a:rPr lang="en-US" b="1" dirty="0"/>
              <a:t>organization</a:t>
            </a:r>
            <a:r>
              <a:rPr lang="en-US" dirty="0"/>
              <a:t> and analysis of EO data. </a:t>
            </a:r>
          </a:p>
          <a:p>
            <a:pPr marL="285750" indent="-285750" algn="just">
              <a:buFont typeface="Arial" panose="020B0604020202020204" pitchFamily="34" charset="0"/>
              <a:buChar char="•"/>
            </a:pPr>
            <a:r>
              <a:rPr lang="en-US" dirty="0"/>
              <a:t>It is available under </a:t>
            </a:r>
            <a:r>
              <a:rPr lang="en-US" b="1" dirty="0"/>
              <a:t>Apache 2.0 license </a:t>
            </a:r>
            <a:r>
              <a:rPr lang="en-US" dirty="0"/>
              <a:t>as a suite of applications</a:t>
            </a:r>
          </a:p>
          <a:p>
            <a:pPr marL="285750" indent="-285750" algn="just">
              <a:buFont typeface="Arial" panose="020B0604020202020204" pitchFamily="34" charset="0"/>
              <a:buChar char="•"/>
            </a:pPr>
            <a:r>
              <a:rPr lang="en-US" dirty="0"/>
              <a:t>ODC allows the </a:t>
            </a:r>
            <a:r>
              <a:rPr lang="en-US" b="1" dirty="0"/>
              <a:t>cataloging</a:t>
            </a:r>
            <a:r>
              <a:rPr lang="en-US" dirty="0"/>
              <a:t> </a:t>
            </a:r>
            <a:r>
              <a:rPr lang="en-US" b="1" dirty="0"/>
              <a:t>of massive EO data </a:t>
            </a:r>
            <a:r>
              <a:rPr lang="en-US" dirty="0"/>
              <a:t>sets and their access and manipulation through a set of </a:t>
            </a:r>
            <a:r>
              <a:rPr lang="en-US" b="1" dirty="0"/>
              <a:t>command line tools and a Python API</a:t>
            </a:r>
            <a:r>
              <a:rPr lang="en-US" dirty="0"/>
              <a:t>. </a:t>
            </a:r>
          </a:p>
          <a:p>
            <a:pPr marL="285750" indent="-285750" algn="just">
              <a:buFont typeface="Arial" panose="020B0604020202020204" pitchFamily="34" charset="0"/>
              <a:buChar char="•"/>
            </a:pPr>
            <a:r>
              <a:rPr lang="en-US" dirty="0"/>
              <a:t>The source code of ODC and its tools are </a:t>
            </a:r>
            <a:r>
              <a:rPr lang="en-US" b="1" dirty="0"/>
              <a:t>open</a:t>
            </a:r>
            <a:r>
              <a:rPr lang="en-US" dirty="0"/>
              <a:t> and are officially distributed through dozens of </a:t>
            </a:r>
            <a:r>
              <a:rPr lang="en-US" b="1" dirty="0" err="1"/>
              <a:t>git</a:t>
            </a:r>
            <a:r>
              <a:rPr lang="en-US" b="1" dirty="0"/>
              <a:t> repositories</a:t>
            </a:r>
          </a:p>
          <a:p>
            <a:pPr marL="285750" indent="-285750" algn="just">
              <a:buFont typeface="Arial" panose="020B0604020202020204" pitchFamily="34" charset="0"/>
              <a:buChar char="•"/>
            </a:pPr>
            <a:r>
              <a:rPr lang="en-US" dirty="0"/>
              <a:t>The main module responsible for data indexing is called </a:t>
            </a:r>
            <a:r>
              <a:rPr lang="en-US" b="1" dirty="0" err="1"/>
              <a:t>datacube</a:t>
            </a:r>
            <a:r>
              <a:rPr lang="en-US" b="1" dirty="0"/>
              <a:t>-core</a:t>
            </a:r>
            <a:r>
              <a:rPr lang="en-US" dirty="0"/>
              <a:t> and consists of a </a:t>
            </a:r>
            <a:r>
              <a:rPr lang="en-US" b="1" dirty="0"/>
              <a:t>Python</a:t>
            </a:r>
            <a:r>
              <a:rPr lang="en-US" dirty="0"/>
              <a:t> </a:t>
            </a:r>
            <a:r>
              <a:rPr lang="en-US" b="1" dirty="0"/>
              <a:t>script</a:t>
            </a:r>
            <a:r>
              <a:rPr lang="en-US" dirty="0"/>
              <a:t> set that uses </a:t>
            </a:r>
            <a:r>
              <a:rPr lang="en-US" b="1" dirty="0"/>
              <a:t>a PostgreSQL database </a:t>
            </a:r>
            <a:r>
              <a:rPr lang="en-US" dirty="0"/>
              <a:t>to catalog the metadata of the data and provides an </a:t>
            </a:r>
            <a:r>
              <a:rPr lang="en-US" b="1" dirty="0"/>
              <a:t>API</a:t>
            </a:r>
            <a:r>
              <a:rPr lang="en-US" dirty="0"/>
              <a:t> for data retrieval.</a:t>
            </a:r>
          </a:p>
          <a:p>
            <a:pPr marL="285750" indent="-285750" algn="just">
              <a:buFont typeface="Arial" panose="020B0604020202020204" pitchFamily="34" charset="0"/>
              <a:buChar char="•"/>
            </a:pPr>
            <a:r>
              <a:rPr lang="en-US" dirty="0"/>
              <a:t>ODC can </a:t>
            </a:r>
            <a:r>
              <a:rPr lang="en-US" b="1" dirty="0"/>
              <a:t>index</a:t>
            </a:r>
            <a:r>
              <a:rPr lang="en-US" dirty="0"/>
              <a:t> data stored on </a:t>
            </a:r>
            <a:r>
              <a:rPr lang="en-US" b="1" dirty="0"/>
              <a:t>a file system</a:t>
            </a:r>
            <a:r>
              <a:rPr lang="en-US" dirty="0"/>
              <a:t> or the </a:t>
            </a:r>
            <a:r>
              <a:rPr lang="en-US" b="1" dirty="0"/>
              <a:t>web</a:t>
            </a:r>
          </a:p>
        </p:txBody>
      </p:sp>
      <p:pic>
        <p:nvPicPr>
          <p:cNvPr id="6146" name="Picture 2" descr="Open Data Cube workshop - 5 MAR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8" y="586100"/>
            <a:ext cx="5472572" cy="312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4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6816F-B457-4100-9975-0F3BAA3F5A2A}"/>
              </a:ext>
            </a:extLst>
          </p:cNvPr>
          <p:cNvSpPr>
            <a:spLocks noGrp="1"/>
          </p:cNvSpPr>
          <p:nvPr>
            <p:ph type="title"/>
          </p:nvPr>
        </p:nvSpPr>
        <p:spPr>
          <a:xfrm>
            <a:off x="366406" y="319296"/>
            <a:ext cx="10515600" cy="1325563"/>
          </a:xfrm>
        </p:spPr>
        <p:txBody>
          <a:bodyPr rtlCol="0"/>
          <a:lstStyle/>
          <a:p>
            <a:pPr rtl="0"/>
            <a:r>
              <a:rPr lang="en-US" dirty="0"/>
              <a:t>Advantages of ODC</a:t>
            </a:r>
            <a:endParaRPr lang="el-GR" dirty="0"/>
          </a:p>
        </p:txBody>
      </p:sp>
      <p:sp>
        <p:nvSpPr>
          <p:cNvPr id="5" name="Θέση αριθμού διαφάνειας 4">
            <a:extLst>
              <a:ext uri="{FF2B5EF4-FFF2-40B4-BE49-F238E27FC236}">
                <a16:creationId xmlns:a16="http://schemas.microsoft.com/office/drawing/2014/main" id="{8C59AED6-5408-4E4A-93B2-3909F2C87739}"/>
              </a:ext>
            </a:extLst>
          </p:cNvPr>
          <p:cNvSpPr>
            <a:spLocks noGrp="1"/>
          </p:cNvSpPr>
          <p:nvPr>
            <p:ph type="sldNum" sz="quarter" idx="12"/>
          </p:nvPr>
        </p:nvSpPr>
        <p:spPr/>
        <p:txBody>
          <a:bodyPr rtlCol="0"/>
          <a:lstStyle/>
          <a:p>
            <a:pPr rtl="0"/>
            <a:fld id="{19B51A1E-902D-48AF-9020-955120F399B6}" type="slidenum">
              <a:rPr lang="el-GR" smtClean="0"/>
              <a:pPr rtl="0"/>
              <a:t>9</a:t>
            </a:fld>
            <a:endParaRPr lang="el-GR" dirty="0"/>
          </a:p>
        </p:txBody>
      </p:sp>
      <p:cxnSp>
        <p:nvCxnSpPr>
          <p:cNvPr id="8" name="Ευθεία γραμμή σύνδεσης 7" descr="Κεντρική διαχωριστική γραμμή">
            <a:extLst>
              <a:ext uri="{FF2B5EF4-FFF2-40B4-BE49-F238E27FC236}">
                <a16:creationId xmlns:a16="http://schemas.microsoft.com/office/drawing/2014/main" id="{8C0B5329-C682-48C0-9185-0F9A9C17C177}"/>
              </a:ext>
              <a:ext uri="{C183D7F6-B498-43B3-948B-1728B52AA6E4}">
                <adec:decorative xmlns:adec="http://schemas.microsoft.com/office/drawing/2017/decorative" xmlns="" val="1"/>
              </a:ext>
            </a:extLst>
          </p:cNvPr>
          <p:cNvCxnSpPr>
            <a:cxnSpLocks/>
          </p:cNvCxnSpPr>
          <p:nvPr/>
        </p:nvCxnSpPr>
        <p:spPr>
          <a:xfrm>
            <a:off x="6003234" y="3161861"/>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3"/>
          <a:stretch>
            <a:fillRect/>
          </a:stretch>
        </p:blipFill>
        <p:spPr>
          <a:xfrm>
            <a:off x="5639521" y="2078212"/>
            <a:ext cx="1579001" cy="3779848"/>
          </a:xfrm>
          <a:prstGeom prst="rect">
            <a:avLst/>
          </a:prstGeom>
        </p:spPr>
      </p:pic>
      <p:cxnSp>
        <p:nvCxnSpPr>
          <p:cNvPr id="14" name="Straight Connector 12">
            <a:extLst>
              <a:ext uri="{FF2B5EF4-FFF2-40B4-BE49-F238E27FC236}">
                <a16:creationId xmlns:a16="http://schemas.microsoft.com/office/drawing/2014/main" id="{CB2043EA-6852-4A0F-9979-3B60031BEA3F}"/>
              </a:ext>
            </a:extLst>
          </p:cNvPr>
          <p:cNvCxnSpPr>
            <a:cxnSpLocks/>
          </p:cNvCxnSpPr>
          <p:nvPr/>
        </p:nvCxnSpPr>
        <p:spPr>
          <a:xfrm flipV="1">
            <a:off x="401829" y="2464202"/>
            <a:ext cx="4718496" cy="31531"/>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55867" y="1826186"/>
            <a:ext cx="5160472" cy="584775"/>
          </a:xfrm>
          <a:prstGeom prst="rect">
            <a:avLst/>
          </a:prstGeom>
        </p:spPr>
        <p:txBody>
          <a:bodyPr wrap="square">
            <a:spAutoFit/>
          </a:bodyPr>
          <a:lstStyle/>
          <a:p>
            <a:pPr algn="just"/>
            <a:r>
              <a:rPr lang="en-US" sz="1600" dirty="0"/>
              <a:t>Focused on Analysis Ready Data (ARD) to reduce data preparation time and complexity; easy for users</a:t>
            </a:r>
          </a:p>
        </p:txBody>
      </p:sp>
      <p:cxnSp>
        <p:nvCxnSpPr>
          <p:cNvPr id="16" name="Straight Connector 12">
            <a:extLst>
              <a:ext uri="{FF2B5EF4-FFF2-40B4-BE49-F238E27FC236}">
                <a16:creationId xmlns:a16="http://schemas.microsoft.com/office/drawing/2014/main" id="{CB2043EA-6852-4A0F-9979-3B60031BEA3F}"/>
              </a:ext>
            </a:extLst>
          </p:cNvPr>
          <p:cNvCxnSpPr>
            <a:cxnSpLocks/>
          </p:cNvCxnSpPr>
          <p:nvPr/>
        </p:nvCxnSpPr>
        <p:spPr>
          <a:xfrm flipH="1">
            <a:off x="6643251" y="2646175"/>
            <a:ext cx="3600000"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6548384" y="2294925"/>
            <a:ext cx="3938899" cy="338554"/>
          </a:xfrm>
          <a:prstGeom prst="rect">
            <a:avLst/>
          </a:prstGeom>
        </p:spPr>
        <p:txBody>
          <a:bodyPr wrap="none">
            <a:spAutoFit/>
          </a:bodyPr>
          <a:lstStyle/>
          <a:p>
            <a:pPr algn="just"/>
            <a:r>
              <a:rPr lang="en-US" sz="1600" dirty="0"/>
              <a:t>Based on free and open source software </a:t>
            </a:r>
          </a:p>
        </p:txBody>
      </p:sp>
      <p:cxnSp>
        <p:nvCxnSpPr>
          <p:cNvPr id="18" name="Straight Connector 12">
            <a:extLst>
              <a:ext uri="{FF2B5EF4-FFF2-40B4-BE49-F238E27FC236}">
                <a16:creationId xmlns:a16="http://schemas.microsoft.com/office/drawing/2014/main" id="{CB2043EA-6852-4A0F-9979-3B60031BEA3F}"/>
              </a:ext>
            </a:extLst>
          </p:cNvPr>
          <p:cNvCxnSpPr>
            <a:cxnSpLocks/>
          </p:cNvCxnSpPr>
          <p:nvPr/>
        </p:nvCxnSpPr>
        <p:spPr>
          <a:xfrm>
            <a:off x="825606" y="3414351"/>
            <a:ext cx="471849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706629" y="2774137"/>
            <a:ext cx="4956451" cy="584775"/>
          </a:xfrm>
          <a:prstGeom prst="rect">
            <a:avLst/>
          </a:prstGeom>
        </p:spPr>
        <p:txBody>
          <a:bodyPr wrap="square">
            <a:spAutoFit/>
          </a:bodyPr>
          <a:lstStyle/>
          <a:p>
            <a:pPr algn="just"/>
            <a:r>
              <a:rPr lang="en-US" sz="1600" dirty="0"/>
              <a:t>Enables data interoperability, </a:t>
            </a:r>
            <a:r>
              <a:rPr lang="en-US" sz="1600" dirty="0">
                <a:solidFill>
                  <a:srgbClr val="000000"/>
                </a:solidFill>
              </a:rPr>
              <a:t>easy exploratory data Analysis </a:t>
            </a:r>
            <a:r>
              <a:rPr lang="en-US" sz="1600" dirty="0"/>
              <a:t>and efficient time series analyses</a:t>
            </a:r>
          </a:p>
        </p:txBody>
      </p:sp>
      <p:sp>
        <p:nvSpPr>
          <p:cNvPr id="23" name="Ορθογώνιο 22"/>
          <p:cNvSpPr/>
          <p:nvPr/>
        </p:nvSpPr>
        <p:spPr>
          <a:xfrm>
            <a:off x="7195251" y="2767690"/>
            <a:ext cx="4572679" cy="830997"/>
          </a:xfrm>
          <a:prstGeom prst="rect">
            <a:avLst/>
          </a:prstGeom>
        </p:spPr>
        <p:txBody>
          <a:bodyPr wrap="square">
            <a:spAutoFit/>
          </a:bodyPr>
          <a:lstStyle/>
          <a:p>
            <a:pPr algn="just"/>
            <a:r>
              <a:rPr lang="en-US" sz="1600" dirty="0"/>
              <a:t>Proven concept; Working in Australia, Colombia, Switzerland, Vietnam and 5 countries in Africa and many others under development </a:t>
            </a:r>
          </a:p>
        </p:txBody>
      </p:sp>
      <p:cxnSp>
        <p:nvCxnSpPr>
          <p:cNvPr id="24" name="Straight Connector 12">
            <a:extLst>
              <a:ext uri="{FF2B5EF4-FFF2-40B4-BE49-F238E27FC236}">
                <a16:creationId xmlns:a16="http://schemas.microsoft.com/office/drawing/2014/main" id="{CB2043EA-6852-4A0F-9979-3B60031BEA3F}"/>
              </a:ext>
            </a:extLst>
          </p:cNvPr>
          <p:cNvCxnSpPr>
            <a:cxnSpLocks/>
          </p:cNvCxnSpPr>
          <p:nvPr/>
        </p:nvCxnSpPr>
        <p:spPr>
          <a:xfrm flipH="1">
            <a:off x="7341704" y="3598687"/>
            <a:ext cx="4214825"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7210449" y="3773799"/>
            <a:ext cx="4768038" cy="1077218"/>
          </a:xfrm>
          <a:prstGeom prst="rect">
            <a:avLst/>
          </a:prstGeom>
        </p:spPr>
        <p:txBody>
          <a:bodyPr wrap="square">
            <a:spAutoFit/>
          </a:bodyPr>
          <a:lstStyle/>
          <a:p>
            <a:pPr algn="just"/>
            <a:r>
              <a:rPr lang="en-US" altLang="en-US" sz="1600" dirty="0">
                <a:solidFill>
                  <a:srgbClr val="000000"/>
                </a:solidFill>
              </a:rPr>
              <a:t>Data in multi dimensional arrays (latitude, longitude, time…) along with a </a:t>
            </a:r>
            <a:r>
              <a:rPr lang="en-US" sz="1600" dirty="0">
                <a:solidFill>
                  <a:srgbClr val="000000"/>
                </a:solidFill>
              </a:rPr>
              <a:t>Python based API for high performance querying and data access (especially over a time series)</a:t>
            </a:r>
          </a:p>
        </p:txBody>
      </p:sp>
      <p:cxnSp>
        <p:nvCxnSpPr>
          <p:cNvPr id="29" name="Straight Connector 12">
            <a:extLst>
              <a:ext uri="{FF2B5EF4-FFF2-40B4-BE49-F238E27FC236}">
                <a16:creationId xmlns:a16="http://schemas.microsoft.com/office/drawing/2014/main" id="{CB2043EA-6852-4A0F-9979-3B60031BEA3F}"/>
              </a:ext>
            </a:extLst>
          </p:cNvPr>
          <p:cNvCxnSpPr>
            <a:cxnSpLocks/>
          </p:cNvCxnSpPr>
          <p:nvPr/>
        </p:nvCxnSpPr>
        <p:spPr>
          <a:xfrm>
            <a:off x="401829" y="4000432"/>
            <a:ext cx="471849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2">
            <a:extLst>
              <a:ext uri="{FF2B5EF4-FFF2-40B4-BE49-F238E27FC236}">
                <a16:creationId xmlns:a16="http://schemas.microsoft.com/office/drawing/2014/main" id="{CB2043EA-6852-4A0F-9979-3B60031BEA3F}"/>
              </a:ext>
            </a:extLst>
          </p:cNvPr>
          <p:cNvCxnSpPr>
            <a:cxnSpLocks/>
          </p:cNvCxnSpPr>
          <p:nvPr/>
        </p:nvCxnSpPr>
        <p:spPr>
          <a:xfrm flipH="1">
            <a:off x="7341704" y="4851017"/>
            <a:ext cx="4214825"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317230" y="3609718"/>
            <a:ext cx="4355680" cy="338554"/>
          </a:xfrm>
          <a:prstGeom prst="rect">
            <a:avLst/>
          </a:prstGeom>
        </p:spPr>
        <p:txBody>
          <a:bodyPr wrap="none">
            <a:spAutoFit/>
          </a:bodyPr>
          <a:lstStyle/>
          <a:p>
            <a:pPr algn="just"/>
            <a:r>
              <a:rPr lang="en-US" sz="1600" dirty="0"/>
              <a:t>Easily deployed in a cloud or a local computer</a:t>
            </a:r>
          </a:p>
        </p:txBody>
      </p:sp>
      <p:sp>
        <p:nvSpPr>
          <p:cNvPr id="34" name="Ορθογώνιο 33"/>
          <p:cNvSpPr/>
          <p:nvPr/>
        </p:nvSpPr>
        <p:spPr>
          <a:xfrm>
            <a:off x="1299679" y="4199079"/>
            <a:ext cx="4655846" cy="584775"/>
          </a:xfrm>
          <a:prstGeom prst="rect">
            <a:avLst/>
          </a:prstGeom>
        </p:spPr>
        <p:txBody>
          <a:bodyPr wrap="square">
            <a:spAutoFit/>
          </a:bodyPr>
          <a:lstStyle/>
          <a:p>
            <a:pPr algn="just"/>
            <a:r>
              <a:rPr lang="en-US" sz="1600" dirty="0">
                <a:solidFill>
                  <a:srgbClr val="000000"/>
                </a:solidFill>
              </a:rPr>
              <a:t>Allow scalable continent scale processing</a:t>
            </a:r>
          </a:p>
          <a:p>
            <a:pPr algn="just"/>
            <a:r>
              <a:rPr lang="en-US" sz="1600" dirty="0">
                <a:solidFill>
                  <a:srgbClr val="000000"/>
                </a:solidFill>
              </a:rPr>
              <a:t>of the stored data</a:t>
            </a:r>
          </a:p>
        </p:txBody>
      </p:sp>
      <p:cxnSp>
        <p:nvCxnSpPr>
          <p:cNvPr id="35" name="Straight Connector 12">
            <a:extLst>
              <a:ext uri="{FF2B5EF4-FFF2-40B4-BE49-F238E27FC236}">
                <a16:creationId xmlns:a16="http://schemas.microsoft.com/office/drawing/2014/main" id="{CB2043EA-6852-4A0F-9979-3B60031BEA3F}"/>
              </a:ext>
            </a:extLst>
          </p:cNvPr>
          <p:cNvCxnSpPr>
            <a:cxnSpLocks/>
          </p:cNvCxnSpPr>
          <p:nvPr/>
        </p:nvCxnSpPr>
        <p:spPr>
          <a:xfrm>
            <a:off x="1402076" y="4845410"/>
            <a:ext cx="471849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12">
            <a:extLst>
              <a:ext uri="{FF2B5EF4-FFF2-40B4-BE49-F238E27FC236}">
                <a16:creationId xmlns:a16="http://schemas.microsoft.com/office/drawing/2014/main" id="{CB2043EA-6852-4A0F-9979-3B60031BEA3F}"/>
              </a:ext>
            </a:extLst>
          </p:cNvPr>
          <p:cNvCxnSpPr>
            <a:cxnSpLocks/>
          </p:cNvCxnSpPr>
          <p:nvPr/>
        </p:nvCxnSpPr>
        <p:spPr>
          <a:xfrm flipH="1">
            <a:off x="6738730" y="5687027"/>
            <a:ext cx="4214825"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6643251" y="5159832"/>
            <a:ext cx="6096000" cy="584775"/>
          </a:xfrm>
          <a:prstGeom prst="rect">
            <a:avLst/>
          </a:prstGeom>
        </p:spPr>
        <p:txBody>
          <a:bodyPr>
            <a:spAutoFit/>
          </a:bodyPr>
          <a:lstStyle/>
          <a:p>
            <a:pPr algn="just"/>
            <a:r>
              <a:rPr lang="en-US" sz="1600" dirty="0"/>
              <a:t>Existing customizable web-based user interface </a:t>
            </a:r>
          </a:p>
          <a:p>
            <a:pPr algn="just"/>
            <a:r>
              <a:rPr lang="en-US" sz="1600" dirty="0"/>
              <a:t>and a library of application algorithms</a:t>
            </a:r>
          </a:p>
        </p:txBody>
      </p:sp>
    </p:spTree>
    <p:extLst>
      <p:ext uri="{BB962C8B-B14F-4D97-AF65-F5344CB8AC3E}">
        <p14:creationId xmlns:p14="http://schemas.microsoft.com/office/powerpoint/2010/main" val="1668936345"/>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Προσαρμοσμένο 1">
      <a:majorFont>
        <a:latin typeface="Helvetica"/>
        <a:ea typeface=""/>
        <a:cs typeface=""/>
      </a:majorFont>
      <a:minorFont>
        <a:latin typeface="Helvetica"/>
        <a:ea typeface=""/>
        <a:cs typeface=""/>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2912</Words>
  <Application>Microsoft Office PowerPoint</Application>
  <PresentationFormat>Widescreen</PresentationFormat>
  <Paragraphs>383</Paragraphs>
  <Slides>43</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43</vt:i4>
      </vt:variant>
    </vt:vector>
  </HeadingPairs>
  <TitlesOfParts>
    <vt:vector size="55" baseType="lpstr">
      <vt:lpstr>Arial</vt:lpstr>
      <vt:lpstr>Calibri</vt:lpstr>
      <vt:lpstr>Calibri Light</vt:lpstr>
      <vt:lpstr>Cambria</vt:lpstr>
      <vt:lpstr>Helvetica</vt:lpstr>
      <vt:lpstr>NimbusRomNo9L-Regu</vt:lpstr>
      <vt:lpstr>Times New Roman</vt:lpstr>
      <vt:lpstr>Office Theme</vt:lpstr>
      <vt:lpstr>3_Custom Design</vt:lpstr>
      <vt:lpstr>2_Custom Design</vt:lpstr>
      <vt:lpstr>1_Custom Design</vt:lpstr>
      <vt:lpstr>Custom Design</vt:lpstr>
      <vt:lpstr>Earth Observation Engineering Systems </vt:lpstr>
      <vt:lpstr>CAP Motivation: Opportunity and Necessity</vt:lpstr>
      <vt:lpstr>Introduction to Data Cubes</vt:lpstr>
      <vt:lpstr>The data cube solution</vt:lpstr>
      <vt:lpstr>Datacube Technologies</vt:lpstr>
      <vt:lpstr>Knows Array Database Systems - Rasdaman</vt:lpstr>
      <vt:lpstr>Knows Array Database Systems - SciDB</vt:lpstr>
      <vt:lpstr>Datacube Technologies: ODC</vt:lpstr>
      <vt:lpstr>Advantages of ODC</vt:lpstr>
      <vt:lpstr>Datacube Technologies: ODC</vt:lpstr>
      <vt:lpstr>Data Loading in ODC</vt:lpstr>
      <vt:lpstr>Data Loading in ODC</vt:lpstr>
      <vt:lpstr>Indexing and Ingestion</vt:lpstr>
      <vt:lpstr>Product definition</vt:lpstr>
      <vt:lpstr>Products in Database</vt:lpstr>
      <vt:lpstr>Dataset Preparation Scripts &amp; Indexing </vt:lpstr>
      <vt:lpstr>Dataset Ingestion</vt:lpstr>
      <vt:lpstr>Indexing or Ingestion</vt:lpstr>
      <vt:lpstr>Accessing Data – The Python API</vt:lpstr>
      <vt:lpstr>The power of Xarray</vt:lpstr>
      <vt:lpstr>PowerPoint Presentation</vt:lpstr>
      <vt:lpstr>The power of Xarray</vt:lpstr>
      <vt:lpstr>The power of Xarray</vt:lpstr>
      <vt:lpstr>The power of Xarray</vt:lpstr>
      <vt:lpstr>The power of Xarray</vt:lpstr>
      <vt:lpstr>The power of Xarray</vt:lpstr>
      <vt:lpstr>The power of Xarray</vt:lpstr>
      <vt:lpstr>Example using xarray</vt:lpstr>
      <vt:lpstr>Example using xarray</vt:lpstr>
      <vt:lpstr>The power of Xarray</vt:lpstr>
      <vt:lpstr>NDVI calculation</vt:lpstr>
      <vt:lpstr>Implementations: Agricultural Monitoring Data Cubes (ADC)</vt:lpstr>
      <vt:lpstr>Current usage of ADC: High Level</vt:lpstr>
      <vt:lpstr>Current usage of ADC: Spatial Buffers</vt:lpstr>
      <vt:lpstr>Current usage of ADC: SITS </vt:lpstr>
      <vt:lpstr>The ADC innovations:  Efficient Zonal Statistics</vt:lpstr>
      <vt:lpstr>The ADC innovations:  Scalable country-specific knowledge </vt:lpstr>
      <vt:lpstr>ADC and the outside world</vt:lpstr>
      <vt:lpstr>Story 1: Time-Series Images on request</vt:lpstr>
      <vt:lpstr>Story 2: Multidimensional Data on demand</vt:lpstr>
      <vt:lpstr>Story 3: The DataCAP Web App</vt:lpstr>
      <vt:lpstr>Lesson learned from using ODC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and Earth Observation  A Seminar on Crop Classification</dc:title>
  <dc:creator/>
  <cp:lastModifiedBy/>
  <cp:revision>113</cp:revision>
  <dcterms:created xsi:type="dcterms:W3CDTF">2021-11-10T10:18:08Z</dcterms:created>
  <dcterms:modified xsi:type="dcterms:W3CDTF">2022-07-12T06:30:31Z</dcterms:modified>
</cp:coreProperties>
</file>